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95" r:id="rId2"/>
    <p:sldId id="263" r:id="rId3"/>
    <p:sldId id="296" r:id="rId4"/>
    <p:sldId id="305" r:id="rId5"/>
    <p:sldId id="297" r:id="rId6"/>
    <p:sldId id="298" r:id="rId7"/>
    <p:sldId id="304" r:id="rId8"/>
    <p:sldId id="299" r:id="rId9"/>
    <p:sldId id="300" r:id="rId10"/>
    <p:sldId id="302" r:id="rId11"/>
    <p:sldId id="301" r:id="rId12"/>
    <p:sldId id="286" r:id="rId13"/>
  </p:sldIdLst>
  <p:sldSz cx="12192000" cy="6858000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83" autoAdjust="0"/>
    <p:restoredTop sz="65361" autoAdjust="0"/>
  </p:normalViewPr>
  <p:slideViewPr>
    <p:cSldViewPr snapToGrid="0">
      <p:cViewPr varScale="1">
        <p:scale>
          <a:sx n="68" d="100"/>
          <a:sy n="68" d="100"/>
        </p:scale>
        <p:origin x="1884" y="9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2C85752C-4E74-4352-9468-5EAE9FAFE528}" type="datetimeFigureOut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E3654F3A-2F17-4AA2-8A18-622AD834D3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0654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파이썬</a:t>
            </a:r>
            <a:r>
              <a:rPr lang="ko-KR" altLang="en-US" dirty="0"/>
              <a:t> 라이브러리 </a:t>
            </a:r>
            <a:r>
              <a:rPr lang="en-US" altLang="ko-KR" dirty="0" err="1"/>
              <a:t>numpy</a:t>
            </a:r>
            <a:r>
              <a:rPr lang="ko-KR" altLang="en-US" dirty="0"/>
              <a:t>의 기본적인 내용을 공부하겠습니다</a:t>
            </a:r>
          </a:p>
          <a:p>
            <a:r>
              <a:rPr lang="ko-KR" altLang="en-US" dirty="0"/>
              <a:t>이 자료에 나와 있는 모든 코드는 여러분의 주피터 노트북에서 실제로 실행시켜 보고 </a:t>
            </a:r>
            <a:endParaRPr lang="en-US" altLang="ko-KR" dirty="0"/>
          </a:p>
          <a:p>
            <a:r>
              <a:rPr lang="en-US" altLang="ko-KR" dirty="0"/>
              <a:t>Lab2 </a:t>
            </a:r>
            <a:r>
              <a:rPr lang="ko-KR" altLang="en-US" dirty="0"/>
              <a:t>과제와 함께 제출해주십시오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팁 한가지 말씀 드립니다</a:t>
            </a:r>
            <a:endParaRPr lang="en-US" altLang="ko-KR" dirty="0"/>
          </a:p>
          <a:p>
            <a:r>
              <a:rPr lang="ko-KR" altLang="en-US" dirty="0"/>
              <a:t>주피터</a:t>
            </a:r>
            <a:r>
              <a:rPr lang="en-US" altLang="ko-KR" dirty="0"/>
              <a:t> </a:t>
            </a:r>
            <a:r>
              <a:rPr lang="ko-KR" altLang="en-US" dirty="0"/>
              <a:t>노트북에서 각 </a:t>
            </a:r>
            <a:r>
              <a:rPr lang="en-US" altLang="ko-KR" dirty="0"/>
              <a:t>cell </a:t>
            </a:r>
            <a:r>
              <a:rPr lang="ko-KR" altLang="en-US" dirty="0"/>
              <a:t>를 실행시키면 마지막 값 하나만 출력을 해줍니다</a:t>
            </a:r>
            <a:endParaRPr lang="en-US" altLang="ko-KR" dirty="0"/>
          </a:p>
          <a:p>
            <a:r>
              <a:rPr lang="ko-KR" altLang="en-US" dirty="0"/>
              <a:t>중간중간 값을 출력하려면 </a:t>
            </a:r>
            <a:r>
              <a:rPr lang="en-US" altLang="ko-KR" sz="1200" dirty="0">
                <a:latin typeface="a펜고딕L" panose="02020600000000000000" pitchFamily="18" charset="-127"/>
                <a:ea typeface="a펜고딕L" panose="02020600000000000000" pitchFamily="18" charset="-127"/>
              </a:rPr>
              <a:t>print(), </a:t>
            </a:r>
            <a:r>
              <a:rPr lang="en-US" altLang="ko-KR" sz="1200" dirty="0" err="1">
                <a:latin typeface="a펜고딕L" panose="02020600000000000000" pitchFamily="18" charset="-127"/>
                <a:ea typeface="a펜고딕L" panose="02020600000000000000" pitchFamily="18" charset="-127"/>
              </a:rPr>
              <a:t>IPython.display</a:t>
            </a:r>
            <a:r>
              <a:rPr lang="ko-KR" altLang="en-US" sz="1200" dirty="0">
                <a:latin typeface="a펜고딕L" panose="02020600000000000000" pitchFamily="18" charset="-127"/>
                <a:ea typeface="a펜고딕L" panose="02020600000000000000" pitchFamily="18" charset="-127"/>
              </a:rPr>
              <a:t> 를 매번 출력하거나</a:t>
            </a:r>
            <a:r>
              <a:rPr lang="en-US" altLang="ko-KR" sz="1200" dirty="0">
                <a:latin typeface="a펜고딕L" panose="02020600000000000000" pitchFamily="18" charset="-127"/>
                <a:ea typeface="a펜고딕L" panose="02020600000000000000" pitchFamily="18" charset="-127"/>
              </a:rPr>
              <a:t> </a:t>
            </a:r>
            <a:r>
              <a:rPr lang="ko-KR" altLang="en-US" dirty="0"/>
              <a:t>인터랙티브 </a:t>
            </a:r>
            <a:r>
              <a:rPr lang="en-US" altLang="ko-KR" dirty="0"/>
              <a:t>shell </a:t>
            </a:r>
            <a:r>
              <a:rPr lang="ko-KR" altLang="en-US" dirty="0"/>
              <a:t>옵션을 사용하면 됩니다</a:t>
            </a:r>
            <a:endParaRPr lang="en-US" altLang="ko-KR" dirty="0"/>
          </a:p>
          <a:p>
            <a:r>
              <a:rPr lang="ko-KR" altLang="en-US" dirty="0"/>
              <a:t>코드의 맨 앞에 이 두 라인을 추가해주면 </a:t>
            </a:r>
            <a:r>
              <a:rPr lang="ko-KR" altLang="en-US" dirty="0" err="1"/>
              <a:t>인터액티브</a:t>
            </a:r>
            <a:r>
              <a:rPr lang="ko-KR" altLang="en-US" dirty="0"/>
              <a:t> </a:t>
            </a:r>
            <a:r>
              <a:rPr lang="en-US" altLang="ko-KR" dirty="0"/>
              <a:t>shell</a:t>
            </a:r>
            <a:r>
              <a:rPr lang="ko-KR" altLang="en-US" dirty="0"/>
              <a:t>을 사용할 수 있습니다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5419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reshape() </a:t>
            </a:r>
            <a:r>
              <a:rPr lang="ko-KR" altLang="en-US" dirty="0"/>
              <a:t>이라는 메소드로 </a:t>
            </a:r>
            <a:r>
              <a:rPr lang="en-US" altLang="ko-KR" dirty="0"/>
              <a:t>array</a:t>
            </a:r>
            <a:r>
              <a:rPr lang="ko-KR" altLang="en-US" dirty="0"/>
              <a:t>를 재구조화 할 수 있습니다</a:t>
            </a:r>
            <a:endParaRPr lang="en-US" altLang="ko-KR" dirty="0"/>
          </a:p>
          <a:p>
            <a:r>
              <a:rPr lang="ko-KR" altLang="en-US" dirty="0"/>
              <a:t>다만 명심해야 할 것이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reshape</a:t>
            </a:r>
            <a:r>
              <a:rPr lang="ko-KR" altLang="en-US" dirty="0"/>
              <a:t>이 잘 작동하려면 초기 배열의 크기가 재구성 된 배열의 크기와 일치해야 한다는</a:t>
            </a:r>
            <a:r>
              <a:rPr lang="en-US" altLang="ko-KR" dirty="0"/>
              <a:t> </a:t>
            </a:r>
            <a:r>
              <a:rPr lang="ko-KR" altLang="en-US" dirty="0"/>
              <a:t>점입니다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concatenate() </a:t>
            </a:r>
            <a:r>
              <a:rPr lang="ko-KR" altLang="en-US" dirty="0"/>
              <a:t>메소드와</a:t>
            </a:r>
            <a:r>
              <a:rPr lang="en-US" altLang="ko-KR" dirty="0"/>
              <a:t> split() </a:t>
            </a:r>
            <a:r>
              <a:rPr lang="ko-KR" altLang="en-US" dirty="0"/>
              <a:t>메소드를</a:t>
            </a:r>
            <a:r>
              <a:rPr lang="en-US" altLang="ko-KR" dirty="0"/>
              <a:t> </a:t>
            </a:r>
            <a:r>
              <a:rPr lang="ko-KR" altLang="en-US" dirty="0"/>
              <a:t>사용하여 </a:t>
            </a:r>
            <a:r>
              <a:rPr lang="en-US" altLang="ko-KR" dirty="0"/>
              <a:t>array</a:t>
            </a:r>
            <a:r>
              <a:rPr lang="ko-KR" altLang="en-US" dirty="0"/>
              <a:t> 접합과</a:t>
            </a:r>
            <a:r>
              <a:rPr lang="en-US" altLang="ko-KR" dirty="0"/>
              <a:t> </a:t>
            </a:r>
            <a:r>
              <a:rPr lang="ko-KR" altLang="en-US" dirty="0"/>
              <a:t>분할도 가능합니다</a:t>
            </a:r>
            <a:br>
              <a:rPr lang="en-US" altLang="ko-KR" dirty="0"/>
            </a:br>
            <a:r>
              <a:rPr lang="ko-KR" altLang="en-US" dirty="0"/>
              <a:t>하나하나 예제를 실행해 보면서 접합과 분할 방법을 익히기 바랍니다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8239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넘파이</a:t>
            </a:r>
            <a:r>
              <a:rPr lang="en-US" altLang="ko-KR" dirty="0"/>
              <a:t> array</a:t>
            </a:r>
            <a:r>
              <a:rPr lang="ko-KR" altLang="en-US" dirty="0"/>
              <a:t> 계산은 </a:t>
            </a:r>
            <a:r>
              <a:rPr lang="ko-KR" altLang="en-US" dirty="0" err="1"/>
              <a:t>파이썬</a:t>
            </a:r>
            <a:r>
              <a:rPr lang="ko-KR" altLang="en-US" dirty="0"/>
              <a:t> </a:t>
            </a:r>
            <a:r>
              <a:rPr lang="en-US" altLang="ko-KR" dirty="0"/>
              <a:t>array </a:t>
            </a:r>
            <a:r>
              <a:rPr lang="ko-KR" altLang="en-US" dirty="0"/>
              <a:t>계산에 비해 매우 빠르게 처리될 수 있습니다</a:t>
            </a:r>
            <a:endParaRPr lang="en-US" altLang="ko-KR" dirty="0"/>
          </a:p>
          <a:p>
            <a:r>
              <a:rPr lang="ko-KR" altLang="en-US" dirty="0"/>
              <a:t>속도를 높일 수 있는 핵심은 일반적으로 </a:t>
            </a:r>
            <a:r>
              <a:rPr lang="en-US" altLang="ko-KR" dirty="0"/>
              <a:t>NumPy</a:t>
            </a:r>
            <a:r>
              <a:rPr lang="ko-KR" altLang="en-US" dirty="0"/>
              <a:t>의 범용 함수</a:t>
            </a:r>
            <a:r>
              <a:rPr lang="en-US" altLang="ko-KR" dirty="0"/>
              <a:t>(universal</a:t>
            </a:r>
            <a:r>
              <a:rPr lang="ko-KR" altLang="en-US" dirty="0"/>
              <a:t> </a:t>
            </a:r>
            <a:r>
              <a:rPr lang="en-US" altLang="ko-KR" dirty="0"/>
              <a:t>functions)</a:t>
            </a:r>
            <a:r>
              <a:rPr lang="ko-KR" altLang="en-US" dirty="0"/>
              <a:t>를 통해 구현되는 </a:t>
            </a:r>
            <a:r>
              <a:rPr lang="ko-KR" altLang="en-US" u="sng" dirty="0" err="1"/>
              <a:t>벡터화된</a:t>
            </a:r>
            <a:r>
              <a:rPr lang="ko-KR" altLang="en-US" u="sng" dirty="0"/>
              <a:t> 연산</a:t>
            </a:r>
            <a:r>
              <a:rPr lang="ko-KR" altLang="en-US" dirty="0"/>
              <a:t>을 사용하는 점입니다</a:t>
            </a:r>
            <a:endParaRPr lang="en-US" altLang="ko-KR" dirty="0"/>
          </a:p>
          <a:p>
            <a:r>
              <a:rPr lang="en-US" altLang="ko-KR" dirty="0"/>
              <a:t>NumPy</a:t>
            </a:r>
            <a:r>
              <a:rPr lang="ko-KR" altLang="en-US" dirty="0"/>
              <a:t>의 함수는 기본적으로</a:t>
            </a:r>
            <a:r>
              <a:rPr lang="en-US" altLang="ko-KR" dirty="0"/>
              <a:t> </a:t>
            </a:r>
            <a:r>
              <a:rPr lang="ko-KR" altLang="en-US" dirty="0" err="1"/>
              <a:t>벡터화된</a:t>
            </a:r>
            <a:r>
              <a:rPr lang="ko-KR" altLang="en-US" dirty="0"/>
              <a:t> 연산을 사용하므로 반복 계산을 훨씬 더 효율적으로 만드는 데 이용할 수 있습니다</a:t>
            </a:r>
            <a:endParaRPr lang="en-US" altLang="ko-KR" dirty="0"/>
          </a:p>
          <a:p>
            <a:r>
              <a:rPr lang="ko-KR" altLang="en-US" dirty="0"/>
              <a:t>여기에</a:t>
            </a:r>
            <a:r>
              <a:rPr lang="en-US" altLang="ko-KR" dirty="0"/>
              <a:t> </a:t>
            </a:r>
            <a:r>
              <a:rPr lang="ko-KR" altLang="en-US" dirty="0"/>
              <a:t>소개되는 함수들을 하나하나 실행해보면서 잘 익혀서 여러 경우에 유용하게 사용하시기 바랍니다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709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Lab2</a:t>
            </a:r>
            <a:r>
              <a:rPr lang="ko-KR" altLang="en-US" dirty="0"/>
              <a:t>는 미분의 기본 개념을 익히면서 </a:t>
            </a:r>
            <a:r>
              <a:rPr lang="en-US" altLang="ko-KR" dirty="0" err="1"/>
              <a:t>numpy</a:t>
            </a:r>
            <a:r>
              <a:rPr lang="en-US" altLang="ko-KR" dirty="0"/>
              <a:t> </a:t>
            </a:r>
            <a:r>
              <a:rPr lang="ko-KR" altLang="en-US" dirty="0"/>
              <a:t>함수를</a:t>
            </a:r>
            <a:r>
              <a:rPr lang="en-US" altLang="ko-KR" dirty="0"/>
              <a:t> </a:t>
            </a:r>
            <a:r>
              <a:rPr lang="ko-KR" altLang="en-US" dirty="0"/>
              <a:t>사용해보는 연습입니다</a:t>
            </a:r>
            <a:endParaRPr lang="en-US" altLang="ko-KR" dirty="0"/>
          </a:p>
          <a:p>
            <a:r>
              <a:rPr lang="ko-KR" altLang="en-US" dirty="0"/>
              <a:t>미분 정의를 이용하여 미분 계산을 수행할 수 있는 </a:t>
            </a:r>
            <a:r>
              <a:rPr lang="ko-KR" altLang="en-US" dirty="0" err="1"/>
              <a:t>파이썬</a:t>
            </a:r>
            <a:r>
              <a:rPr lang="ko-KR" altLang="en-US" dirty="0"/>
              <a:t> 코드를 작성해 주십시오</a:t>
            </a:r>
            <a:endParaRPr lang="en-US" altLang="ko-KR" dirty="0"/>
          </a:p>
          <a:p>
            <a:r>
              <a:rPr lang="ko-KR" altLang="en-US" dirty="0"/>
              <a:t>여기서 변화량 </a:t>
            </a:r>
            <a:r>
              <a:rPr lang="en-US" altLang="ko-KR" dirty="0"/>
              <a:t>h</a:t>
            </a:r>
            <a:r>
              <a:rPr lang="ko-KR" altLang="en-US" dirty="0"/>
              <a:t>가 </a:t>
            </a:r>
            <a:r>
              <a:rPr lang="en-US" altLang="ko-KR" dirty="0"/>
              <a:t>0</a:t>
            </a:r>
            <a:r>
              <a:rPr lang="ko-KR" altLang="en-US" dirty="0"/>
              <a:t>에 </a:t>
            </a:r>
            <a:r>
              <a:rPr lang="ko-KR" altLang="en-US" dirty="0" err="1"/>
              <a:t>가까와졌음을</a:t>
            </a:r>
            <a:r>
              <a:rPr lang="ko-KR" altLang="en-US" dirty="0"/>
              <a:t> 판단하는 기준 값은 </a:t>
            </a:r>
            <a:r>
              <a:rPr lang="en-US" altLang="ko-KR" dirty="0"/>
              <a:t>1e-10 (0.0000000001)) </a:t>
            </a:r>
            <a:r>
              <a:rPr lang="ko-KR" altLang="en-US" dirty="0"/>
              <a:t>정도로 설정해 주시면 됩니다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802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제이크</a:t>
            </a:r>
            <a:r>
              <a:rPr lang="ko-KR" altLang="en-US" dirty="0"/>
              <a:t> </a:t>
            </a:r>
            <a:r>
              <a:rPr lang="ko-KR" altLang="en-US" dirty="0" err="1"/>
              <a:t>밴더플래스</a:t>
            </a:r>
            <a:r>
              <a:rPr lang="ko-KR" altLang="en-US" dirty="0"/>
              <a:t> 참고서적이 잘 되어 습니다</a:t>
            </a:r>
            <a:br>
              <a:rPr lang="en-US" altLang="ko-KR" dirty="0"/>
            </a:br>
            <a:r>
              <a:rPr lang="ko-KR" altLang="en-US" dirty="0"/>
              <a:t>영문 코드가 더 최신 입니다</a:t>
            </a:r>
            <a:br>
              <a:rPr lang="en-US" altLang="ko-KR" dirty="0"/>
            </a:br>
            <a:r>
              <a:rPr lang="ko-KR" altLang="en-US" dirty="0"/>
              <a:t>두 번째 링크인 </a:t>
            </a:r>
            <a:r>
              <a:rPr lang="ko-KR" altLang="en-US" dirty="0" err="1"/>
              <a:t>깃허브에</a:t>
            </a:r>
            <a:r>
              <a:rPr lang="ko-KR" altLang="en-US" dirty="0"/>
              <a:t> 들어가 보면 주피터 노트북 소스를 다운 받을 수 있어서 실제로 코드를</a:t>
            </a:r>
            <a:r>
              <a:rPr lang="en-US" altLang="ko-KR" dirty="0"/>
              <a:t> </a:t>
            </a:r>
            <a:r>
              <a:rPr lang="ko-KR" altLang="en-US" dirty="0"/>
              <a:t>실행시켜 보면서 공부하기 좋습니다</a:t>
            </a:r>
            <a:endParaRPr lang="en-US" altLang="ko-KR" dirty="0"/>
          </a:p>
          <a:p>
            <a:r>
              <a:rPr lang="ko-KR" altLang="en-US" dirty="0"/>
              <a:t>원래 핸드북이라 함은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손에 들고 다닐 만큼 휴대성이 좋고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꼭 필요한 실용적 정보만으로 압축 요약한 책을 의미하는데요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책은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데이터사이언스를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위한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파이썬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테크닉과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머신러닝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테크닉을 광범위하고 세세하게 다루어 있어서 </a:t>
            </a:r>
            <a:r>
              <a:rPr lang="ko-KR" altLang="en-US" dirty="0"/>
              <a:t>내용이 무척 많습니다</a:t>
            </a:r>
            <a:br>
              <a:rPr lang="en-US" altLang="ko-KR" dirty="0"/>
            </a:br>
            <a:r>
              <a:rPr lang="ko-KR" altLang="en-US" dirty="0"/>
              <a:t>우리 수업에서는 이 중에서 가장 기본적인 내용만 다룹니다</a:t>
            </a:r>
            <a:endParaRPr lang="en-US" altLang="ko-KR" dirty="0"/>
          </a:p>
          <a:p>
            <a:r>
              <a:rPr lang="ko-KR" altLang="en-US" dirty="0"/>
              <a:t>더 공부하고 싶은 분은 이 자료로 더 공부하시기 바랍니다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732A4-64E5-4001-8B91-C540FD51A75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984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우리는 문서</a:t>
            </a:r>
            <a:r>
              <a:rPr lang="en-US" altLang="ko-KR" dirty="0"/>
              <a:t>, </a:t>
            </a:r>
            <a:r>
              <a:rPr lang="ko-KR" altLang="en-US" dirty="0"/>
              <a:t>이미지</a:t>
            </a:r>
            <a:r>
              <a:rPr lang="en-US" altLang="ko-KR" dirty="0"/>
              <a:t>, </a:t>
            </a:r>
            <a:r>
              <a:rPr lang="ko-KR" altLang="en-US" dirty="0"/>
              <a:t>사운드</a:t>
            </a:r>
            <a:r>
              <a:rPr lang="en-US" altLang="ko-KR" dirty="0"/>
              <a:t>, </a:t>
            </a:r>
            <a:r>
              <a:rPr lang="ko-KR" altLang="en-US" dirty="0"/>
              <a:t>비디오</a:t>
            </a:r>
            <a:r>
              <a:rPr lang="en-US" altLang="ko-KR" dirty="0"/>
              <a:t>, </a:t>
            </a:r>
            <a:r>
              <a:rPr lang="ko-KR" altLang="en-US" dirty="0"/>
              <a:t>수치 측정 값 등의 모든 데이터를 숫자 배열로 간주할 수 있습니다</a:t>
            </a:r>
            <a:endParaRPr lang="en-US" altLang="ko-KR" dirty="0"/>
          </a:p>
          <a:p>
            <a:r>
              <a:rPr lang="ko-KR" altLang="en-US" dirty="0"/>
              <a:t>데이터를 숫자 배열로 변환하고 효과적으로 저장하고 가공하는 것이 바로 </a:t>
            </a:r>
            <a:r>
              <a:rPr lang="en-US" altLang="ko-KR" dirty="0"/>
              <a:t>“</a:t>
            </a:r>
            <a:r>
              <a:rPr lang="ko-KR" altLang="en-US" dirty="0" err="1"/>
              <a:t>데이터사이언스</a:t>
            </a:r>
            <a:r>
              <a:rPr lang="en-US" altLang="ko-KR" dirty="0"/>
              <a:t>”</a:t>
            </a:r>
            <a:r>
              <a:rPr lang="ko-KR" altLang="en-US" dirty="0"/>
              <a:t>의 근본 작업입니다</a:t>
            </a:r>
            <a:endParaRPr lang="en-US" altLang="ko-KR" dirty="0"/>
          </a:p>
          <a:p>
            <a:r>
              <a:rPr lang="ko-KR" altLang="en-US" dirty="0"/>
              <a:t>조밀한 데이터를 버퍼에서 저장하고 처리하는 효과적인 인터페이스를 제공합니다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 </a:t>
            </a:r>
            <a:r>
              <a:rPr lang="ko-KR" altLang="en-US" dirty="0"/>
              <a:t>언어와 같은 다른 언어에서는 데이터의 타입을 반드시 지정을 해주고 나서 사용을 합니다</a:t>
            </a:r>
            <a:endParaRPr lang="en-US" altLang="ko-KR" dirty="0"/>
          </a:p>
          <a:p>
            <a:r>
              <a:rPr lang="ko-KR" altLang="en-US" dirty="0"/>
              <a:t>그러나 </a:t>
            </a:r>
            <a:r>
              <a:rPr lang="ko-KR" altLang="en-US" dirty="0" err="1"/>
              <a:t>파이썬은</a:t>
            </a:r>
            <a:r>
              <a:rPr lang="ko-KR" altLang="en-US" dirty="0"/>
              <a:t> 데이터 타입을 동적으로 추론합니다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u="sng" dirty="0" err="1"/>
              <a:t>파이썬</a:t>
            </a:r>
            <a:r>
              <a:rPr lang="ko-KR" altLang="en-US" u="sng" dirty="0"/>
              <a:t> 정수는 정수 이상입니다</a:t>
            </a:r>
            <a:endParaRPr lang="en-US" altLang="ko-KR" u="sng" dirty="0"/>
          </a:p>
          <a:p>
            <a:r>
              <a:rPr lang="ko-KR" altLang="en-US" dirty="0"/>
              <a:t>표준 </a:t>
            </a:r>
            <a:r>
              <a:rPr lang="ko-KR" altLang="en-US" dirty="0" err="1"/>
              <a:t>파이썬은</a:t>
            </a:r>
            <a:r>
              <a:rPr lang="ko-KR" altLang="en-US" dirty="0"/>
              <a:t> </a:t>
            </a:r>
            <a:r>
              <a:rPr lang="en-US" altLang="ko-KR" dirty="0"/>
              <a:t>C</a:t>
            </a:r>
            <a:r>
              <a:rPr lang="ko-KR" altLang="en-US" dirty="0"/>
              <a:t>언어로 구현되어 있습니다</a:t>
            </a:r>
            <a:br>
              <a:rPr lang="en-US" altLang="ko-KR" dirty="0"/>
            </a:br>
            <a:r>
              <a:rPr lang="ko-KR" altLang="en-US" dirty="0"/>
              <a:t>그렇기 때문에 정수는 그냥 정수가 아니고 오른 쪽의 예제처럼 구조체로 정의되어 있습니다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798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우선 </a:t>
            </a:r>
            <a:r>
              <a:rPr lang="ko-KR" altLang="en-US" dirty="0" err="1"/>
              <a:t>넘파이를</a:t>
            </a:r>
            <a:r>
              <a:rPr lang="ko-KR" altLang="en-US" dirty="0"/>
              <a:t> 설치해 주십시오</a:t>
            </a:r>
            <a:br>
              <a:rPr lang="en-US" altLang="ko-KR" dirty="0"/>
            </a:br>
            <a:r>
              <a:rPr lang="ko-KR" altLang="en-US" dirty="0"/>
              <a:t>설치가 잘 되어 있는지 확인은 </a:t>
            </a:r>
            <a:r>
              <a:rPr lang="ko-KR" altLang="en-US" dirty="0" err="1"/>
              <a:t>파이썬</a:t>
            </a:r>
            <a:r>
              <a:rPr lang="en-US" altLang="ko-KR" dirty="0"/>
              <a:t>3 </a:t>
            </a:r>
            <a:r>
              <a:rPr lang="ko-KR" altLang="en-US" dirty="0"/>
              <a:t>노트북 </a:t>
            </a:r>
            <a:r>
              <a:rPr lang="en-US" altLang="ko-KR" dirty="0"/>
              <a:t>cell</a:t>
            </a:r>
            <a:r>
              <a:rPr lang="ko-KR" altLang="en-US" dirty="0"/>
              <a:t>에서 </a:t>
            </a:r>
            <a:r>
              <a:rPr lang="en-US" altLang="ko-KR" dirty="0"/>
              <a:t>import </a:t>
            </a:r>
            <a:r>
              <a:rPr lang="en-US" altLang="ko-KR" dirty="0" err="1"/>
              <a:t>numpy</a:t>
            </a:r>
            <a:r>
              <a:rPr lang="en-US" altLang="ko-KR" dirty="0"/>
              <a:t> </a:t>
            </a:r>
            <a:r>
              <a:rPr lang="ko-KR" altLang="en-US" dirty="0"/>
              <a:t>하고 나서 그 버전을 출력해 보면 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860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그림에서 보는 것처럼 </a:t>
            </a:r>
            <a:r>
              <a:rPr lang="en-US" altLang="ko-KR" dirty="0"/>
              <a:t>Python </a:t>
            </a:r>
            <a:r>
              <a:rPr lang="ko-KR" altLang="en-US" dirty="0"/>
              <a:t>정수는 정수 값이 들어 있는 바이트와 이 </a:t>
            </a:r>
            <a:r>
              <a:rPr lang="en-US" altLang="ko-KR" dirty="0"/>
              <a:t>Python </a:t>
            </a:r>
            <a:r>
              <a:rPr lang="ko-KR" altLang="en-US" dirty="0"/>
              <a:t>정수에 대한 정보를 포함하는 메모리의 위치에 대한 포인터입니다</a:t>
            </a:r>
            <a:endParaRPr lang="en-US" altLang="ko-KR" dirty="0"/>
          </a:p>
          <a:p>
            <a:r>
              <a:rPr lang="ko-KR" altLang="en-US" dirty="0" err="1"/>
              <a:t>파이썬</a:t>
            </a:r>
            <a:r>
              <a:rPr lang="ko-KR" altLang="en-US" dirty="0"/>
              <a:t> 리스트는 하나의 데이터 값을 읽기 위해서 포인터 배열에 </a:t>
            </a:r>
            <a:r>
              <a:rPr lang="en-US" altLang="ko-KR" dirty="0"/>
              <a:t>1</a:t>
            </a:r>
            <a:r>
              <a:rPr lang="ko-KR" altLang="en-US" dirty="0"/>
              <a:t>회 접근한 다음 원하는 항목의 메모리 위치로 다시 </a:t>
            </a:r>
            <a:r>
              <a:rPr lang="en-US" altLang="ko-KR" dirty="0"/>
              <a:t>1</a:t>
            </a:r>
            <a:r>
              <a:rPr lang="ko-KR" altLang="en-US" dirty="0"/>
              <a:t>회를 추가로 접근해야 합니다</a:t>
            </a:r>
            <a:endParaRPr lang="en-US" altLang="ko-KR" dirty="0"/>
          </a:p>
          <a:p>
            <a:r>
              <a:rPr lang="ko-KR" altLang="en-US" dirty="0"/>
              <a:t>그러나 </a:t>
            </a:r>
            <a:r>
              <a:rPr lang="en-US" altLang="ko-KR" dirty="0" err="1"/>
              <a:t>numpy</a:t>
            </a:r>
            <a:r>
              <a:rPr lang="ko-KR" altLang="en-US" dirty="0"/>
              <a:t> 배열 즉 </a:t>
            </a:r>
            <a:r>
              <a:rPr lang="en-US" altLang="ko-KR" dirty="0"/>
              <a:t>array</a:t>
            </a:r>
            <a:r>
              <a:rPr lang="ko-KR" altLang="en-US" dirty="0"/>
              <a:t>는 데이터의 시작 포인터로 </a:t>
            </a:r>
            <a:r>
              <a:rPr lang="en-US" altLang="ko-KR" dirty="0"/>
              <a:t>1</a:t>
            </a:r>
            <a:r>
              <a:rPr lang="ko-KR" altLang="en-US" dirty="0"/>
              <a:t>회 접근한 다음 데이터 블록을 바로 접근할 수 있어서 접근 시간이 매우 빠릅니다 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파이썬</a:t>
            </a:r>
            <a:r>
              <a:rPr lang="ko-KR" altLang="en-US" dirty="0"/>
              <a:t> 정수 구조의 추가 정보는 </a:t>
            </a:r>
            <a:r>
              <a:rPr lang="ko-KR" altLang="en-US" dirty="0" err="1"/>
              <a:t>파이썬을</a:t>
            </a:r>
            <a:r>
              <a:rPr lang="ko-KR" altLang="en-US" dirty="0"/>
              <a:t> 자유롭고 동적으로 코딩 할 수 있게 합니다만 실제 데이터 값의 접근에는 시간이 오래 걸립니다</a:t>
            </a:r>
            <a:br>
              <a:rPr lang="en-US" altLang="ko-KR" dirty="0"/>
            </a:br>
            <a:r>
              <a:rPr lang="ko-KR" altLang="en-US" dirty="0"/>
              <a:t>그래서 데이터를 집중적으로 사용해야 하는 </a:t>
            </a:r>
            <a:r>
              <a:rPr lang="ko-KR" altLang="en-US" dirty="0" err="1"/>
              <a:t>데이터사이언스에서는</a:t>
            </a:r>
            <a:r>
              <a:rPr lang="ko-KR" altLang="en-US" dirty="0"/>
              <a:t> 실제 데이터 값들 접근이 효율적인 </a:t>
            </a:r>
            <a:r>
              <a:rPr lang="ko-KR" altLang="en-US" dirty="0" err="1"/>
              <a:t>넘파이를</a:t>
            </a:r>
            <a:r>
              <a:rPr lang="ko-KR" altLang="en-US" dirty="0"/>
              <a:t> 더 선호하는 것입니다</a:t>
            </a:r>
            <a:br>
              <a:rPr lang="en-US" altLang="ko-KR" dirty="0"/>
            </a:br>
            <a:r>
              <a:rPr lang="ko-KR" altLang="en-US" dirty="0"/>
              <a:t>여러분들도 앞으로 </a:t>
            </a:r>
            <a:r>
              <a:rPr lang="ko-KR" altLang="en-US" dirty="0" err="1"/>
              <a:t>넘파이를</a:t>
            </a:r>
            <a:r>
              <a:rPr lang="ko-KR" altLang="en-US" dirty="0"/>
              <a:t> 애용해 주세요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이제 새 주피터 노트북을 열고</a:t>
            </a:r>
            <a:br>
              <a:rPr lang="en-US" altLang="ko-KR" dirty="0"/>
            </a:br>
            <a:r>
              <a:rPr lang="ko-KR" altLang="en-US" dirty="0"/>
              <a:t>앞으로 나오는 모든 예제 코드를 하나하나 실행시켜 보면서 </a:t>
            </a:r>
            <a:r>
              <a:rPr lang="ko-KR" altLang="en-US" dirty="0" err="1"/>
              <a:t>파이썬</a:t>
            </a:r>
            <a:r>
              <a:rPr lang="ko-KR" altLang="en-US" dirty="0"/>
              <a:t> 리스트와 배열의 개념을 확인해 주십시오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여기에서는 우선 </a:t>
            </a:r>
            <a:r>
              <a:rPr lang="ko-KR" altLang="en-US" dirty="0" err="1"/>
              <a:t>파이썬</a:t>
            </a:r>
            <a:r>
              <a:rPr lang="ko-KR" altLang="en-US" dirty="0"/>
              <a:t> 리스트를</a:t>
            </a:r>
            <a:r>
              <a:rPr lang="en-US" altLang="ko-KR" dirty="0"/>
              <a:t> </a:t>
            </a:r>
            <a:r>
              <a:rPr lang="ko-KR" altLang="en-US" dirty="0"/>
              <a:t>다뤄보고 고정 타입 </a:t>
            </a:r>
            <a:r>
              <a:rPr lang="ko-KR" altLang="en-US" dirty="0" err="1"/>
              <a:t>파이썬</a:t>
            </a:r>
            <a:r>
              <a:rPr lang="ko-KR" altLang="en-US" dirty="0"/>
              <a:t> 배열도 만들어 보기 바랍니다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248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왼쪽의 코드는 </a:t>
            </a:r>
            <a:r>
              <a:rPr lang="ko-KR" altLang="en-US" dirty="0" err="1"/>
              <a:t>파이썬</a:t>
            </a:r>
            <a:r>
              <a:rPr lang="ko-KR" altLang="en-US" dirty="0"/>
              <a:t> 리스트</a:t>
            </a:r>
            <a:r>
              <a:rPr lang="en-US" altLang="ko-KR" dirty="0"/>
              <a:t>, </a:t>
            </a:r>
            <a:r>
              <a:rPr lang="ko-KR" altLang="en-US" dirty="0"/>
              <a:t>예를 들어 </a:t>
            </a:r>
            <a:r>
              <a:rPr lang="en-US" altLang="ko-KR" sz="1200" dirty="0"/>
              <a:t>[1, 4, 2, 5, 3</a:t>
            </a:r>
            <a:r>
              <a:rPr lang="en-US" altLang="ko-KR" dirty="0"/>
              <a:t>]</a:t>
            </a:r>
            <a:r>
              <a:rPr lang="ko-KR" altLang="en-US" dirty="0"/>
              <a:t>로 부터 배열 즉 </a:t>
            </a:r>
            <a:r>
              <a:rPr lang="en-US" altLang="ko-KR" dirty="0" err="1"/>
              <a:t>numpy</a:t>
            </a:r>
            <a:r>
              <a:rPr lang="en-US" altLang="ko-KR" dirty="0"/>
              <a:t> array</a:t>
            </a:r>
            <a:r>
              <a:rPr lang="ko-KR" altLang="en-US" dirty="0"/>
              <a:t>를 만들어 보는 예제 입니다</a:t>
            </a:r>
            <a:endParaRPr lang="en-US" altLang="ko-KR" dirty="0"/>
          </a:p>
          <a:p>
            <a:br>
              <a:rPr lang="en-US" altLang="ko-KR" dirty="0"/>
            </a:br>
            <a:r>
              <a:rPr lang="ko-KR" altLang="en-US" dirty="0"/>
              <a:t>오른 쪽의 코드는 처음부터 </a:t>
            </a:r>
            <a:r>
              <a:rPr lang="en-US" altLang="ko-KR" dirty="0"/>
              <a:t>array</a:t>
            </a:r>
            <a:r>
              <a:rPr lang="ko-KR" altLang="en-US" dirty="0"/>
              <a:t>를 만들어 보는 예제 입니다</a:t>
            </a:r>
            <a:br>
              <a:rPr lang="en-US" altLang="ko-KR" dirty="0"/>
            </a:br>
            <a:r>
              <a:rPr lang="ko-KR" altLang="en-US" dirty="0"/>
              <a:t>각 예제를 하나하나 </a:t>
            </a:r>
            <a:r>
              <a:rPr lang="en-US" altLang="ko-KR" dirty="0"/>
              <a:t>keying</a:t>
            </a:r>
            <a:r>
              <a:rPr lang="ko-KR" altLang="en-US" dirty="0"/>
              <a:t> 해 보면서 실행 시켜 보세요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7778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표준 </a:t>
            </a:r>
            <a:r>
              <a:rPr lang="en-US" altLang="ko-KR" dirty="0" err="1"/>
              <a:t>numpy</a:t>
            </a:r>
            <a:r>
              <a:rPr lang="ko-KR" altLang="en-US" dirty="0"/>
              <a:t> 데이터 타입 목록을 참고해 주십시오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07603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numpy</a:t>
            </a:r>
            <a:r>
              <a:rPr lang="ko-KR" altLang="en-US" dirty="0"/>
              <a:t> </a:t>
            </a:r>
            <a:r>
              <a:rPr lang="en-US" altLang="ko-KR" dirty="0"/>
              <a:t>array</a:t>
            </a:r>
            <a:r>
              <a:rPr lang="ko-KR" altLang="en-US" dirty="0"/>
              <a:t> 접근</a:t>
            </a:r>
            <a:r>
              <a:rPr lang="en-US" altLang="ko-KR" dirty="0"/>
              <a:t> </a:t>
            </a:r>
            <a:r>
              <a:rPr lang="ko-KR" altLang="en-US" dirty="0"/>
              <a:t>방법은 매우 중요합니다</a:t>
            </a:r>
            <a:endParaRPr lang="en-US" altLang="ko-KR" dirty="0"/>
          </a:p>
          <a:p>
            <a:r>
              <a:rPr lang="ko-KR" altLang="en-US" dirty="0"/>
              <a:t>효율적이고 빠르게 사용할 수 있는 데이터를 만드는 것도 중요하지만 만들어진 데이터를 올바르게 사용하기 위해 제대로 잘 접근하는 일은 더욱 중요합니다</a:t>
            </a:r>
            <a:endParaRPr lang="en-US" altLang="ko-KR" dirty="0"/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numpy</a:t>
            </a:r>
            <a:r>
              <a:rPr lang="en-US" altLang="ko-KR" dirty="0"/>
              <a:t> array</a:t>
            </a:r>
            <a:r>
              <a:rPr lang="ko-KR" altLang="en-US" dirty="0"/>
              <a:t>의 중요한 속성에는 차원 </a:t>
            </a:r>
            <a:r>
              <a:rPr lang="en-US" altLang="ko-KR" dirty="0"/>
              <a:t>dimension, </a:t>
            </a:r>
            <a:r>
              <a:rPr lang="ko-KR" altLang="en-US" dirty="0"/>
              <a:t>형태 </a:t>
            </a:r>
            <a:r>
              <a:rPr lang="en-US" altLang="ko-KR" dirty="0"/>
              <a:t>shape,</a:t>
            </a:r>
            <a:r>
              <a:rPr lang="ko-KR" altLang="en-US" dirty="0"/>
              <a:t> 크기 </a:t>
            </a:r>
            <a:r>
              <a:rPr lang="en-US" altLang="ko-KR" dirty="0"/>
              <a:t>size</a:t>
            </a:r>
            <a:r>
              <a:rPr lang="ko-KR" altLang="en-US" dirty="0"/>
              <a:t>가 있습니다</a:t>
            </a:r>
            <a:endParaRPr lang="en-US" altLang="ko-KR" dirty="0"/>
          </a:p>
          <a:p>
            <a:r>
              <a:rPr lang="ko-KR" altLang="en-US" dirty="0"/>
              <a:t>이 중 가장 중요한 속성은 차원 </a:t>
            </a:r>
            <a:r>
              <a:rPr lang="en-US" altLang="ko-KR" dirty="0"/>
              <a:t>dimension </a:t>
            </a:r>
            <a:r>
              <a:rPr lang="ko-KR" altLang="en-US" dirty="0"/>
              <a:t>입니다</a:t>
            </a:r>
            <a:endParaRPr lang="en-US" altLang="ko-KR" dirty="0"/>
          </a:p>
          <a:p>
            <a:r>
              <a:rPr lang="ko-KR" altLang="en-US" dirty="0"/>
              <a:t>배열 </a:t>
            </a:r>
            <a:r>
              <a:rPr lang="en-US" altLang="ko-KR" dirty="0"/>
              <a:t>array</a:t>
            </a:r>
            <a:r>
              <a:rPr lang="ko-KR" altLang="en-US" dirty="0"/>
              <a:t>의 확장된 개념인 </a:t>
            </a:r>
            <a:r>
              <a:rPr lang="ko-KR" altLang="en-US" dirty="0" err="1"/>
              <a:t>텐서</a:t>
            </a:r>
            <a:r>
              <a:rPr lang="ko-KR" altLang="en-US" dirty="0"/>
              <a:t> </a:t>
            </a:r>
            <a:r>
              <a:rPr lang="en-US" altLang="ko-KR" dirty="0"/>
              <a:t>tensor</a:t>
            </a:r>
            <a:r>
              <a:rPr lang="ko-KR" altLang="en-US" dirty="0"/>
              <a:t>를 이야기 할 때는 랭크</a:t>
            </a:r>
            <a:r>
              <a:rPr lang="en-US" altLang="ko-KR" dirty="0"/>
              <a:t> rank </a:t>
            </a:r>
            <a:r>
              <a:rPr lang="ko-KR" altLang="en-US" dirty="0"/>
              <a:t>라고도</a:t>
            </a:r>
            <a:r>
              <a:rPr lang="en-US" altLang="ko-KR" dirty="0"/>
              <a:t> </a:t>
            </a:r>
            <a:r>
              <a:rPr lang="ko-KR" altLang="en-US" dirty="0"/>
              <a:t>표현합니다</a:t>
            </a:r>
            <a:endParaRPr lang="en-US" altLang="ko-KR" dirty="0"/>
          </a:p>
          <a:p>
            <a:r>
              <a:rPr lang="en-US" altLang="ko-KR" dirty="0" err="1"/>
              <a:t>numpy</a:t>
            </a:r>
            <a:r>
              <a:rPr lang="ko-KR" altLang="en-US" dirty="0"/>
              <a:t> </a:t>
            </a:r>
            <a:r>
              <a:rPr lang="en-US" altLang="ko-KR" dirty="0"/>
              <a:t>array</a:t>
            </a:r>
            <a:r>
              <a:rPr lang="ko-KR" altLang="en-US" dirty="0"/>
              <a:t>를 다룰 때는 항상 머리속에 그 </a:t>
            </a:r>
            <a:r>
              <a:rPr lang="en-US" altLang="ko-KR" dirty="0"/>
              <a:t>array</a:t>
            </a:r>
            <a:r>
              <a:rPr lang="ko-KR" altLang="en-US" dirty="0"/>
              <a:t>의 차원의 모습을 그려 본 다음 코딩을 진행하기 바랍니다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597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array</a:t>
            </a:r>
            <a:r>
              <a:rPr lang="ko-KR" altLang="en-US" dirty="0"/>
              <a:t> </a:t>
            </a:r>
            <a:r>
              <a:rPr lang="en-US" altLang="ko-KR" dirty="0"/>
              <a:t>slicing</a:t>
            </a:r>
            <a:r>
              <a:rPr lang="ko-KR" altLang="en-US" dirty="0"/>
              <a:t>도 실전에서는 꽤 중요합니다</a:t>
            </a:r>
            <a:br>
              <a:rPr lang="en-US" altLang="ko-KR" dirty="0"/>
            </a:br>
            <a:r>
              <a:rPr lang="ko-KR" altLang="en-US" dirty="0"/>
              <a:t>데이터셋에서 내가 필요한 데이터만 추출해야 하는 경우가 자주 있습니다</a:t>
            </a:r>
            <a:endParaRPr lang="en-US" altLang="ko-KR" dirty="0"/>
          </a:p>
          <a:p>
            <a:r>
              <a:rPr lang="ko-KR" altLang="en-US" dirty="0"/>
              <a:t>이럴 때 엑셀에서 수작업 하느라 많은 시간을 보내기 보다는 간단한 명령으로 해결하는게 훨씬 즐겁습니다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기본적인</a:t>
            </a:r>
            <a:r>
              <a:rPr lang="en-US" altLang="ko-K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슬라이싱</a:t>
            </a:r>
            <a:r>
              <a:rPr lang="ko-KR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문법은 </a:t>
            </a:r>
            <a:r>
              <a:rPr lang="en-US" altLang="ko-K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‘:’ </a:t>
            </a:r>
            <a:r>
              <a:rPr lang="ko-KR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콜론으로 표시하는 표준 </a:t>
            </a:r>
            <a:r>
              <a:rPr lang="ko-KR" alt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파이썬의</a:t>
            </a:r>
            <a:r>
              <a:rPr lang="ko-KR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슬라이싱과</a:t>
            </a:r>
            <a:r>
              <a:rPr lang="ko-KR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같습니다</a:t>
            </a:r>
            <a:br>
              <a:rPr lang="en-US" altLang="ko-K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ko-KR" altLang="ko-K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x</a:t>
            </a:r>
            <a:r>
              <a:rPr lang="ko-KR" altLang="ko-K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[</a:t>
            </a:r>
            <a:r>
              <a:rPr lang="ko-KR" altLang="ko-KR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start:stop:step</a:t>
            </a:r>
            <a:r>
              <a:rPr lang="ko-KR" altLang="ko-K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</a:t>
            </a:r>
            <a:endParaRPr lang="en-US" altLang="ko-K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ko-KR" altLang="en-US" dirty="0"/>
              <a:t>특별한 언급이 없다면 디폴트 값은 </a:t>
            </a:r>
            <a:r>
              <a:rPr lang="en-US" altLang="ko-KR" dirty="0"/>
              <a:t>start=0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altLang="ko-KR" dirty="0"/>
              <a:t>stop=</a:t>
            </a:r>
            <a:r>
              <a:rPr lang="en-US" altLang="ko-KR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 of dimension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altLang="ko-KR" dirty="0"/>
              <a:t>step=1 </a:t>
            </a:r>
            <a:r>
              <a:rPr lang="ko-KR" altLang="en-US" dirty="0"/>
              <a:t>입니다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942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569F-2C7E-430E-B5ED-8E27EA7D3EBC}" type="datetime1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805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52123-1188-4D17-B907-36574A9F9C17}" type="datetime1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5072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9CB2-9506-4C84-BCD0-A600C39AFF22}" type="datetime1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42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2DE9-A56E-4641-97CF-68706A6ADD7C}" type="datetime1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306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8FD17-B75B-4123-ADB7-1C4318F7304F}" type="datetime1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382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9E87-D83E-4FC2-92C0-48EDCBE9C57C}" type="datetime1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901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B02-B403-4B0A-8F3B-7FABDACDCDC1}" type="datetime1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44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62B64-395F-4203-8BC2-7D35CC6926B4}" type="datetime1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61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6AEBB-E8A9-4022-AC8E-1116C4833D61}" type="datetime1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936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9E27-1DD2-4219-8CF6-20DDDB5F6858}" type="datetime1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022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1FAA0-3DCF-419C-AB39-99644C528977}" type="datetime1">
              <a:rPr lang="ko-KR" altLang="en-US" smtClean="0"/>
              <a:t>2021-03-09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1342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114748"/>
            <a:ext cx="10515600" cy="1071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436011"/>
            <a:ext cx="10515600" cy="5040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4760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lnSpc>
                <a:spcPct val="10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펜고딕L" panose="02020600000000000000" pitchFamily="18" charset="-127"/>
                <a:ea typeface="a펜고딕L" panose="02020600000000000000" pitchFamily="18" charset="-127"/>
              </a:defRPr>
            </a:lvl1pPr>
          </a:lstStyle>
          <a:p>
            <a:fld id="{8AA8975A-F875-4DAE-891C-142C206A733B}" type="datetime1">
              <a:rPr lang="ko-KR" altLang="en-US" smtClean="0"/>
              <a:pPr/>
              <a:t>2021-03-09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4760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ct val="10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펜고딕L" panose="02020600000000000000" pitchFamily="18" charset="-127"/>
                <a:ea typeface="a펜고딕L" panose="02020600000000000000" pitchFamily="18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4760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lnSpc>
                <a:spcPct val="10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펜고딕L" panose="02020600000000000000" pitchFamily="18" charset="-127"/>
                <a:ea typeface="a펜고딕L" panose="02020600000000000000" pitchFamily="18" charset="-127"/>
              </a:defRPr>
            </a:lvl1pPr>
          </a:lstStyle>
          <a:p>
            <a:fld id="{3106C740-F6C6-4638-A784-0AEBA7F117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6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000"/>
        </a:spcBef>
        <a:buClr>
          <a:srgbClr val="FF3300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100000"/>
        </a:lnSpc>
        <a:spcBef>
          <a:spcPts val="500"/>
        </a:spcBef>
        <a:buClr>
          <a:srgbClr val="00B05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100000"/>
        </a:lnSpc>
        <a:spcBef>
          <a:spcPts val="500"/>
        </a:spcBef>
        <a:buClr>
          <a:srgbClr val="7030A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100000"/>
        </a:lnSpc>
        <a:spcBef>
          <a:spcPts val="500"/>
        </a:spcBef>
        <a:buClr>
          <a:srgbClr val="00B0F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100000"/>
        </a:lnSpc>
        <a:spcBef>
          <a:spcPts val="500"/>
        </a:spcBef>
        <a:buClr>
          <a:srgbClr val="FFFF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1.png"/><Relationship Id="rId5" Type="http://schemas.openxmlformats.org/officeDocument/2006/relationships/hyperlink" Target="https://www.derivative-calculator.net/" TargetMode="External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books.google.co.kr/books/about/Python_Data_Science_Handbook.html?id=xYmNDQAAQBAJ&amp;printsec=frontcover&amp;source=kp_read_button&amp;redir_esc=y#v=onepage&amp;q&amp;f=false" TargetMode="Externa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://shop.oreilly.com/product/0636920034919.do" TargetMode="External"/><Relationship Id="rId12" Type="http://schemas.openxmlformats.org/officeDocument/2006/relationships/image" Target="../media/image3.jpe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hyperlink" Target="https://github.com/jakevdp/PythonDataScienceHandbook" TargetMode="External"/><Relationship Id="rId11" Type="http://schemas.openxmlformats.org/officeDocument/2006/relationships/image" Target="../media/image2.png"/><Relationship Id="rId5" Type="http://schemas.openxmlformats.org/officeDocument/2006/relationships/hyperlink" Target="https://jakevdp.github.io/PythonDataScienceHandbook/" TargetMode="External"/><Relationship Id="rId10" Type="http://schemas.openxmlformats.org/officeDocument/2006/relationships/hyperlink" Target="http://wikibook.co.kr/python-ds-handbook/" TargetMode="External"/><Relationship Id="rId4" Type="http://schemas.openxmlformats.org/officeDocument/2006/relationships/notesSlide" Target="../notesSlides/notesSlide2.xml"/><Relationship Id="rId9" Type="http://schemas.openxmlformats.org/officeDocument/2006/relationships/hyperlink" Target="http://vanderplas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altLang="ko-KR" dirty="0"/>
              <a:t>Lab2 </a:t>
            </a:r>
            <a:r>
              <a:rPr lang="ko-KR" altLang="en-US" dirty="0" err="1"/>
              <a:t>파이썬</a:t>
            </a:r>
            <a:r>
              <a:rPr lang="ko-KR" altLang="en-US" dirty="0"/>
              <a:t> 라이브러리 </a:t>
            </a:r>
            <a:r>
              <a:rPr lang="en-US" altLang="ko-KR" dirty="0" err="1"/>
              <a:t>numpy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1600439"/>
          </a:xfrm>
        </p:spPr>
        <p:txBody>
          <a:bodyPr>
            <a:noAutofit/>
          </a:bodyPr>
          <a:lstStyle/>
          <a:p>
            <a:pPr marL="457200" indent="-457200" algn="l">
              <a:buFont typeface="Wingdings" panose="05000000000000000000" pitchFamily="2" charset="2"/>
              <a:buChar char="l"/>
            </a:pPr>
            <a:r>
              <a:rPr lang="ko-KR" altLang="en-US" dirty="0" err="1">
                <a:solidFill>
                  <a:srgbClr val="FF0000"/>
                </a:solidFill>
              </a:rPr>
              <a:t>파이썬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필수 라이브러리</a:t>
            </a:r>
            <a:endParaRPr lang="en-US" altLang="ko-KR" dirty="0">
              <a:solidFill>
                <a:srgbClr val="FF0000"/>
              </a:solidFill>
            </a:endParaRPr>
          </a:p>
          <a:p>
            <a:pPr lvl="1" algn="l"/>
            <a:r>
              <a:rPr lang="en-US" altLang="ko-KR" dirty="0" err="1">
                <a:solidFill>
                  <a:srgbClr val="FF0000"/>
                </a:solidFill>
              </a:rPr>
              <a:t>numpy</a:t>
            </a:r>
            <a:endParaRPr lang="en-US" altLang="ko-KR" dirty="0">
              <a:solidFill>
                <a:srgbClr val="FF0000"/>
              </a:solidFill>
            </a:endParaRPr>
          </a:p>
          <a:p>
            <a:pPr lvl="1" algn="l"/>
            <a:r>
              <a:rPr lang="en-US" altLang="ko-KR" dirty="0"/>
              <a:t>matplotlib</a:t>
            </a:r>
          </a:p>
          <a:p>
            <a:pPr lvl="1" algn="l"/>
            <a:r>
              <a:rPr lang="en-US" altLang="ko-KR" dirty="0"/>
              <a:t>pandas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65D0CC-8CBA-4903-9A26-45DBBB72B6E4}"/>
              </a:ext>
            </a:extLst>
          </p:cNvPr>
          <p:cNvSpPr/>
          <p:nvPr/>
        </p:nvSpPr>
        <p:spPr>
          <a:xfrm>
            <a:off x="2254198" y="5065067"/>
            <a:ext cx="7683604" cy="1600438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  <a:latin typeface="a펜고딕L" panose="02020600000000000000" pitchFamily="18" charset="-127"/>
                <a:ea typeface="a펜고딕L" panose="02020600000000000000" pitchFamily="18" charset="-127"/>
              </a:rPr>
              <a:t>(Tip)</a:t>
            </a:r>
          </a:p>
          <a:p>
            <a:endParaRPr lang="en-US" altLang="ko-KR" sz="1400" dirty="0">
              <a:latin typeface="a펜고딕L" panose="02020600000000000000" pitchFamily="18" charset="-127"/>
              <a:ea typeface="a펜고딕L" panose="02020600000000000000" pitchFamily="18" charset="-127"/>
            </a:endParaRPr>
          </a:p>
          <a:p>
            <a:pPr marL="266700" indent="-266700"/>
            <a:r>
              <a:rPr lang="en-US" altLang="ko-KR" sz="1400" dirty="0">
                <a:solidFill>
                  <a:srgbClr val="FF0000"/>
                </a:solidFill>
                <a:latin typeface="a펜고딕L" panose="02020600000000000000" pitchFamily="18" charset="-127"/>
                <a:ea typeface="a펜고딕L" panose="02020600000000000000" pitchFamily="18" charset="-127"/>
              </a:rPr>
              <a:t>Q</a:t>
            </a:r>
            <a:r>
              <a:rPr lang="en-US" altLang="ko-KR" sz="1400" dirty="0">
                <a:latin typeface="a펜고딕L" panose="02020600000000000000" pitchFamily="18" charset="-127"/>
                <a:ea typeface="a펜고딕L" panose="02020600000000000000" pitchFamily="18" charset="-127"/>
              </a:rPr>
              <a:t>: </a:t>
            </a:r>
            <a:r>
              <a:rPr lang="en-US" altLang="ko-KR" sz="1400" dirty="0" err="1">
                <a:latin typeface="a펜고딕L" panose="02020600000000000000" pitchFamily="18" charset="-127"/>
                <a:ea typeface="a펜고딕L" panose="02020600000000000000" pitchFamily="18" charset="-127"/>
              </a:rPr>
              <a:t>Jupyter</a:t>
            </a:r>
            <a:r>
              <a:rPr lang="en-US" altLang="ko-KR" sz="1400" dirty="0">
                <a:latin typeface="a펜고딕L" panose="02020600000000000000" pitchFamily="18" charset="-127"/>
                <a:ea typeface="a펜고딕L" panose="02020600000000000000" pitchFamily="18" charset="-127"/>
              </a:rPr>
              <a:t> Notebook </a:t>
            </a:r>
            <a:r>
              <a:rPr lang="ko-KR" altLang="en-US" sz="1400" dirty="0">
                <a:latin typeface="a펜고딕L" panose="02020600000000000000" pitchFamily="18" charset="-127"/>
                <a:ea typeface="a펜고딕L" panose="02020600000000000000" pitchFamily="18" charset="-127"/>
              </a:rPr>
              <a:t>셀에서 마지막 값 하나만이 아니라 중간의 모든 값을 차례로 출력하는 방법은</a:t>
            </a:r>
            <a:r>
              <a:rPr lang="en-US" altLang="ko-KR" sz="1400" dirty="0">
                <a:latin typeface="a펜고딕L" panose="02020600000000000000" pitchFamily="18" charset="-127"/>
                <a:ea typeface="a펜고딕L" panose="02020600000000000000" pitchFamily="18" charset="-127"/>
              </a:rPr>
              <a:t>?</a:t>
            </a:r>
          </a:p>
          <a:p>
            <a:pPr marL="266700" indent="-266700"/>
            <a:r>
              <a:rPr lang="en-US" altLang="ko-KR" sz="1400" dirty="0">
                <a:solidFill>
                  <a:srgbClr val="FF0000"/>
                </a:solidFill>
                <a:latin typeface="a펜고딕L" panose="02020600000000000000" pitchFamily="18" charset="-127"/>
                <a:ea typeface="a펜고딕L" panose="02020600000000000000" pitchFamily="18" charset="-127"/>
              </a:rPr>
              <a:t>A</a:t>
            </a:r>
            <a:r>
              <a:rPr lang="en-US" altLang="ko-KR" sz="1400" dirty="0">
                <a:latin typeface="a펜고딕L" panose="02020600000000000000" pitchFamily="18" charset="-127"/>
                <a:ea typeface="a펜고딕L" panose="02020600000000000000" pitchFamily="18" charset="-127"/>
              </a:rPr>
              <a:t>: print(), </a:t>
            </a:r>
            <a:r>
              <a:rPr lang="en-US" altLang="ko-KR" sz="1400" dirty="0" err="1">
                <a:latin typeface="a펜고딕L" panose="02020600000000000000" pitchFamily="18" charset="-127"/>
                <a:ea typeface="a펜고딕L" panose="02020600000000000000" pitchFamily="18" charset="-127"/>
              </a:rPr>
              <a:t>IPython.display</a:t>
            </a:r>
            <a:r>
              <a:rPr lang="ko-KR" altLang="en-US" sz="1400" dirty="0">
                <a:latin typeface="a펜고딕L" panose="02020600000000000000" pitchFamily="18" charset="-127"/>
                <a:ea typeface="a펜고딕L" panose="02020600000000000000" pitchFamily="18" charset="-127"/>
              </a:rPr>
              <a:t>를 써서 매번 출력하거나 </a:t>
            </a:r>
            <a:r>
              <a:rPr lang="en-US" altLang="ko-KR" sz="1400" dirty="0" err="1">
                <a:latin typeface="a펜고딕L" panose="02020600000000000000" pitchFamily="18" charset="-127"/>
                <a:ea typeface="a펜고딕L" panose="02020600000000000000" pitchFamily="18" charset="-127"/>
              </a:rPr>
              <a:t>InteractiveShell</a:t>
            </a:r>
            <a:r>
              <a:rPr lang="ko-KR" altLang="en-US" sz="1400" dirty="0">
                <a:latin typeface="a펜고딕L" panose="02020600000000000000" pitchFamily="18" charset="-127"/>
                <a:ea typeface="a펜고딕L" panose="02020600000000000000" pitchFamily="18" charset="-127"/>
              </a:rPr>
              <a:t>의 옵션을 지정합니다</a:t>
            </a:r>
            <a:endParaRPr lang="en-US" altLang="ko-KR" sz="1400" dirty="0">
              <a:latin typeface="a펜고딕L" panose="02020600000000000000" pitchFamily="18" charset="-127"/>
              <a:ea typeface="a펜고딕L" panose="02020600000000000000" pitchFamily="18" charset="-127"/>
            </a:endParaRPr>
          </a:p>
          <a:p>
            <a:endParaRPr lang="en-US" altLang="ko-KR" sz="1400" dirty="0">
              <a:latin typeface="a펜고딕L" panose="02020600000000000000" pitchFamily="18" charset="-127"/>
              <a:ea typeface="a펜고딕L" panose="02020600000000000000" pitchFamily="18" charset="-127"/>
            </a:endParaRPr>
          </a:p>
          <a:p>
            <a:r>
              <a:rPr lang="en-US" altLang="ko-KR" sz="1400" dirty="0">
                <a:latin typeface="a펜고딕L" panose="02020600000000000000" pitchFamily="18" charset="-127"/>
                <a:ea typeface="a펜고딕L" panose="02020600000000000000" pitchFamily="18" charset="-127"/>
              </a:rPr>
              <a:t>from </a:t>
            </a:r>
            <a:r>
              <a:rPr lang="en-US" altLang="ko-KR" sz="1400" dirty="0" err="1">
                <a:latin typeface="a펜고딕L" panose="02020600000000000000" pitchFamily="18" charset="-127"/>
                <a:ea typeface="a펜고딕L" panose="02020600000000000000" pitchFamily="18" charset="-127"/>
              </a:rPr>
              <a:t>IPython.core.interactiveshell</a:t>
            </a:r>
            <a:r>
              <a:rPr lang="en-US" altLang="ko-KR" sz="1400" dirty="0">
                <a:latin typeface="a펜고딕L" panose="02020600000000000000" pitchFamily="18" charset="-127"/>
                <a:ea typeface="a펜고딕L" panose="02020600000000000000" pitchFamily="18" charset="-127"/>
              </a:rPr>
              <a:t> import </a:t>
            </a:r>
            <a:r>
              <a:rPr lang="en-US" altLang="ko-KR" sz="1400" dirty="0" err="1">
                <a:latin typeface="a펜고딕L" panose="02020600000000000000" pitchFamily="18" charset="-127"/>
                <a:ea typeface="a펜고딕L" panose="02020600000000000000" pitchFamily="18" charset="-127"/>
              </a:rPr>
              <a:t>InteractiveShell</a:t>
            </a:r>
            <a:endParaRPr lang="en-US" altLang="ko-KR" sz="1400" dirty="0">
              <a:latin typeface="a펜고딕L" panose="02020600000000000000" pitchFamily="18" charset="-127"/>
              <a:ea typeface="a펜고딕L" panose="02020600000000000000" pitchFamily="18" charset="-127"/>
            </a:endParaRPr>
          </a:p>
          <a:p>
            <a:r>
              <a:rPr lang="en-US" altLang="ko-KR" sz="1400" dirty="0" err="1">
                <a:latin typeface="a펜고딕L" panose="02020600000000000000" pitchFamily="18" charset="-127"/>
                <a:ea typeface="a펜고딕L" panose="02020600000000000000" pitchFamily="18" charset="-127"/>
              </a:rPr>
              <a:t>InteractiveShell.ast_node_interactivity</a:t>
            </a:r>
            <a:r>
              <a:rPr lang="en-US" altLang="ko-KR" sz="1400" dirty="0">
                <a:latin typeface="a펜고딕L" panose="02020600000000000000" pitchFamily="18" charset="-127"/>
                <a:ea typeface="a펜고딕L" panose="02020600000000000000" pitchFamily="18" charset="-127"/>
              </a:rPr>
              <a:t> = "all"</a:t>
            </a:r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A92B80D5-E88B-405A-BF47-AB06A5B8D2D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0736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110"/>
    </mc:Choice>
    <mc:Fallback xmlns="">
      <p:transition spd="slow" advTm="60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3" grpId="0" build="p"/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5BC66C-902C-4335-8FFA-6CBD30C98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 재구조화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D2E48C-D617-4BF7-9EF2-97E81963C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8503" y="305873"/>
            <a:ext cx="4130245" cy="6246254"/>
          </a:xfrm>
          <a:ln>
            <a:solidFill>
              <a:srgbClr val="00B0F0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1400" b="1" dirty="0"/>
              <a:t># array</a:t>
            </a:r>
            <a:r>
              <a:rPr lang="ko-KR" altLang="en-US" sz="1400" b="1" dirty="0"/>
              <a:t> 접합</a:t>
            </a:r>
            <a:r>
              <a:rPr lang="en-US" altLang="ko-KR" sz="1400" b="1" dirty="0"/>
              <a:t>(concatenation)</a:t>
            </a:r>
            <a:r>
              <a:rPr lang="ko-KR" altLang="en-US" sz="1400" b="1" dirty="0"/>
              <a:t>과 분할</a:t>
            </a:r>
            <a:r>
              <a:rPr lang="en-US" altLang="ko-KR" sz="1400" b="1" dirty="0"/>
              <a:t>(splitting)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s-ES" altLang="ko-KR" sz="1400" dirty="0"/>
              <a:t>x = np.array([1, 2, 3])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s-ES" altLang="ko-KR" sz="1400" dirty="0"/>
              <a:t>y = np.array([3, 2, 1])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s-ES" altLang="ko-KR" sz="1400" dirty="0"/>
              <a:t>np.concatenate([x, y])</a:t>
            </a:r>
          </a:p>
          <a:p>
            <a:pPr marL="0" indent="0">
              <a:spcBef>
                <a:spcPts val="0"/>
              </a:spcBef>
              <a:buNone/>
            </a:pPr>
            <a:endParaRPr lang="es-E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pl-PL" altLang="ko-KR" sz="1400" dirty="0"/>
              <a:t>z = [99, 99, 99]</a:t>
            </a:r>
          </a:p>
          <a:p>
            <a:pPr marL="0" indent="0">
              <a:spcBef>
                <a:spcPts val="0"/>
              </a:spcBef>
              <a:buNone/>
            </a:pPr>
            <a:r>
              <a:rPr lang="pl-PL" altLang="ko-KR" sz="1400" dirty="0"/>
              <a:t>print(np.concatenate([x, y, z]))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grid = </a:t>
            </a:r>
            <a:r>
              <a:rPr lang="en-US" altLang="ko-KR" sz="1400" dirty="0" err="1"/>
              <a:t>np.array</a:t>
            </a:r>
            <a:r>
              <a:rPr lang="en-US" altLang="ko-KR" sz="1400" dirty="0"/>
              <a:t>([[1, 2, 3],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                 [4, 5, 6]])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# </a:t>
            </a:r>
            <a:r>
              <a:rPr lang="ko-KR" altLang="en-US" sz="1400" dirty="0"/>
              <a:t>첫 번째 축을 따라 연결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 err="1"/>
              <a:t>np.concatenate</a:t>
            </a:r>
            <a:r>
              <a:rPr lang="en-US" altLang="ko-KR" sz="1400" dirty="0"/>
              <a:t>([grid, grid])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# </a:t>
            </a:r>
            <a:r>
              <a:rPr lang="ko-KR" altLang="en-US" sz="1400" dirty="0"/>
              <a:t>두 번째 축을 따라 연결</a:t>
            </a:r>
            <a:r>
              <a:rPr lang="en-US" altLang="ko-KR" sz="1400" dirty="0"/>
              <a:t>(0</a:t>
            </a:r>
            <a:r>
              <a:rPr lang="ko-KR" altLang="en-US" sz="1400" dirty="0"/>
              <a:t>부터</a:t>
            </a:r>
            <a:r>
              <a:rPr lang="en-US" altLang="ko-KR" sz="1400" dirty="0"/>
              <a:t> </a:t>
            </a:r>
            <a:r>
              <a:rPr lang="ko-KR" altLang="en-US" sz="1400" dirty="0"/>
              <a:t>시작하는 인덱스 방식</a:t>
            </a:r>
            <a:r>
              <a:rPr lang="en-US" altLang="ko-KR" sz="14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 err="1"/>
              <a:t>np.concatenate</a:t>
            </a:r>
            <a:r>
              <a:rPr lang="en-US" altLang="ko-KR" sz="1400" dirty="0"/>
              <a:t>([grid, grid], axis=1)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 = </a:t>
            </a:r>
            <a:r>
              <a:rPr lang="en-US" altLang="ko-KR" sz="1400" dirty="0" err="1"/>
              <a:t>np.array</a:t>
            </a:r>
            <a:r>
              <a:rPr lang="en-US" altLang="ko-KR" sz="1400" dirty="0"/>
              <a:t>([1, 2, 3])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grid = </a:t>
            </a:r>
            <a:r>
              <a:rPr lang="en-US" altLang="ko-KR" sz="1400" dirty="0" err="1"/>
              <a:t>np.array</a:t>
            </a:r>
            <a:r>
              <a:rPr lang="en-US" altLang="ko-KR" sz="1400" dirty="0"/>
              <a:t>([[9, 8, 7],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                 [6, 5, 4]])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# </a:t>
            </a:r>
            <a:r>
              <a:rPr lang="ko-KR" altLang="en-US" sz="1400" dirty="0"/>
              <a:t>배열을 수직으로 쌓음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 err="1"/>
              <a:t>np.vstack</a:t>
            </a:r>
            <a:r>
              <a:rPr lang="en-US" altLang="ko-KR" sz="1400" dirty="0"/>
              <a:t>([x, grid])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# </a:t>
            </a:r>
            <a:r>
              <a:rPr lang="ko-KR" altLang="en-US" sz="1400" dirty="0"/>
              <a:t>배열을 수평으로 쌓음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y = </a:t>
            </a:r>
            <a:r>
              <a:rPr lang="en-US" altLang="ko-KR" sz="1400" dirty="0" err="1"/>
              <a:t>np.array</a:t>
            </a:r>
            <a:r>
              <a:rPr lang="en-US" altLang="ko-KR" sz="1400" dirty="0"/>
              <a:t>([[99],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              [99]])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 err="1"/>
              <a:t>np.hstack</a:t>
            </a:r>
            <a:r>
              <a:rPr lang="en-US" altLang="ko-KR" sz="1400" dirty="0"/>
              <a:t>([grid, y])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06E5D7-D3C9-48BB-8B92-53A946F0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8A7AE6F-68ED-4C78-83CB-EE2909AF5A5A}"/>
              </a:ext>
            </a:extLst>
          </p:cNvPr>
          <p:cNvSpPr txBox="1">
            <a:spLocks/>
          </p:cNvSpPr>
          <p:nvPr/>
        </p:nvSpPr>
        <p:spPr>
          <a:xfrm>
            <a:off x="476849" y="1518028"/>
            <a:ext cx="3578316" cy="5075955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rgbClr val="FF33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1400" b="1" dirty="0"/>
              <a:t># array</a:t>
            </a:r>
            <a:r>
              <a:rPr lang="ko-KR" altLang="en-US" sz="1400" b="1" dirty="0"/>
              <a:t> 재구조화</a:t>
            </a:r>
            <a:endParaRPr lang="en-US" altLang="ko-KR" sz="1400" b="1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b="1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grid = </a:t>
            </a:r>
            <a:r>
              <a:rPr lang="en-US" altLang="ko-KR" sz="1400" dirty="0" err="1"/>
              <a:t>np.arange</a:t>
            </a:r>
            <a:r>
              <a:rPr lang="en-US" altLang="ko-KR" sz="1400" dirty="0"/>
              <a:t>(1, 10).reshape((3, 3))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print(grid)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 = </a:t>
            </a:r>
            <a:r>
              <a:rPr lang="en-US" altLang="ko-KR" sz="1400" dirty="0" err="1"/>
              <a:t>np.array</a:t>
            </a:r>
            <a:r>
              <a:rPr lang="en-US" altLang="ko-KR" sz="1400" dirty="0"/>
              <a:t>([1, 2, 3])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# reshape</a:t>
            </a:r>
            <a:r>
              <a:rPr lang="ko-KR" altLang="en-US" sz="1400" dirty="0"/>
              <a:t>을</a:t>
            </a:r>
            <a:r>
              <a:rPr lang="en-US" altLang="ko-KR" sz="1400" dirty="0"/>
              <a:t> </a:t>
            </a:r>
            <a:r>
              <a:rPr lang="ko-KR" altLang="en-US" sz="1400" dirty="0"/>
              <a:t>이용한 행 벡터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 err="1"/>
              <a:t>x.reshape</a:t>
            </a:r>
            <a:r>
              <a:rPr lang="en-US" altLang="ko-KR" sz="1400" dirty="0"/>
              <a:t>((1, 3))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# </a:t>
            </a:r>
            <a:r>
              <a:rPr lang="en-US" altLang="ko-KR" sz="1400" dirty="0" err="1"/>
              <a:t>newaxis</a:t>
            </a:r>
            <a:r>
              <a:rPr lang="ko-KR" altLang="en-US" sz="1400" dirty="0"/>
              <a:t>를 이용한 행 벡터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x[</a:t>
            </a:r>
            <a:r>
              <a:rPr lang="en-US" altLang="ko-KR" sz="1400" dirty="0" err="1"/>
              <a:t>np.newaxis</a:t>
            </a:r>
            <a:r>
              <a:rPr lang="en-US" altLang="ko-KR" sz="1400" dirty="0"/>
              <a:t>, :]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# reshape</a:t>
            </a:r>
            <a:r>
              <a:rPr lang="ko-KR" altLang="en-US" sz="1400" dirty="0"/>
              <a:t>을</a:t>
            </a:r>
            <a:r>
              <a:rPr lang="en-US" altLang="ko-KR" sz="1400" dirty="0"/>
              <a:t> </a:t>
            </a:r>
            <a:r>
              <a:rPr lang="ko-KR" altLang="en-US" sz="1400" dirty="0"/>
              <a:t>이용한 열 벡터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 err="1"/>
              <a:t>x.reshape</a:t>
            </a:r>
            <a:r>
              <a:rPr lang="en-US" altLang="ko-KR" sz="1400" dirty="0"/>
              <a:t>((3, 1))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# </a:t>
            </a:r>
            <a:r>
              <a:rPr lang="en-US" altLang="ko-KR" sz="1400" dirty="0" err="1"/>
              <a:t>newaxis</a:t>
            </a:r>
            <a:r>
              <a:rPr lang="ko-KR" altLang="en-US" sz="1400" dirty="0"/>
              <a:t>를 이용한 열 벡터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x[:, </a:t>
            </a:r>
            <a:r>
              <a:rPr lang="en-US" altLang="ko-KR" sz="1400" dirty="0" err="1"/>
              <a:t>np.newaxis</a:t>
            </a:r>
            <a:r>
              <a:rPr lang="en-US" altLang="ko-KR" sz="1400" dirty="0"/>
              <a:t>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EC08FBD7-202C-42A2-975C-63F2D17B0A4A}"/>
              </a:ext>
            </a:extLst>
          </p:cNvPr>
          <p:cNvSpPr txBox="1">
            <a:spLocks/>
          </p:cNvSpPr>
          <p:nvPr/>
        </p:nvSpPr>
        <p:spPr>
          <a:xfrm>
            <a:off x="8552086" y="1786385"/>
            <a:ext cx="3260264" cy="3800947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rgbClr val="FF33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1400" b="1" dirty="0"/>
              <a:t># array</a:t>
            </a:r>
            <a:r>
              <a:rPr lang="ko-KR" altLang="en-US" sz="1400" b="1" dirty="0"/>
              <a:t> 분할</a:t>
            </a:r>
            <a:r>
              <a:rPr lang="en-US" altLang="ko-KR" sz="1400" b="1" dirty="0"/>
              <a:t>(splitting)</a:t>
            </a:r>
            <a:r>
              <a:rPr lang="ko-KR" altLang="en-US" sz="1400" b="1" dirty="0"/>
              <a:t>하기</a:t>
            </a:r>
            <a:endParaRPr lang="en-US" altLang="ko-KR" sz="1400" b="1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b="1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 = [1, 2, 3, 99, 99, 3, 2, 1]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x1, x2, x3 = </a:t>
            </a:r>
            <a:r>
              <a:rPr lang="en-US" altLang="ko-KR" sz="1400" dirty="0" err="1"/>
              <a:t>np.split</a:t>
            </a:r>
            <a:r>
              <a:rPr lang="en-US" altLang="ko-KR" sz="1400" dirty="0"/>
              <a:t>(x, [3, 5])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print(x1, x2, x3)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grid = </a:t>
            </a:r>
            <a:r>
              <a:rPr lang="en-US" altLang="ko-KR" sz="1400" dirty="0" err="1"/>
              <a:t>np.arange</a:t>
            </a:r>
            <a:r>
              <a:rPr lang="en-US" altLang="ko-KR" sz="1400" dirty="0"/>
              <a:t>(16).reshape((4, 4))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grid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upper, lower = </a:t>
            </a:r>
            <a:r>
              <a:rPr lang="en-US" altLang="ko-KR" sz="1400" dirty="0" err="1"/>
              <a:t>np.vsplit</a:t>
            </a:r>
            <a:r>
              <a:rPr lang="en-US" altLang="ko-KR" sz="1400" dirty="0"/>
              <a:t>(grid, [2])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print(upper)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print(lower)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left, right = </a:t>
            </a:r>
            <a:r>
              <a:rPr lang="en-US" altLang="ko-KR" sz="1400" dirty="0" err="1"/>
              <a:t>np.hsplit</a:t>
            </a:r>
            <a:r>
              <a:rPr lang="en-US" altLang="ko-KR" sz="1400" dirty="0"/>
              <a:t>(grid, [2])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print(left)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print(right)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319D4425-4B2F-4DA6-A562-DEA688043A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40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987"/>
    </mc:Choice>
    <mc:Fallback xmlns="">
      <p:transition spd="slow" advTm="38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FF3D86-EB7E-4324-BAC6-1D2C90EC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넘파이</a:t>
            </a:r>
            <a:r>
              <a:rPr lang="ko-KR" altLang="en-US" dirty="0"/>
              <a:t> 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931C82-C0FC-453E-8CE0-43F845E53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3190"/>
            <a:ext cx="4492247" cy="333831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100" b="1" dirty="0"/>
              <a:t># </a:t>
            </a:r>
            <a:r>
              <a:rPr lang="en-US" altLang="ko-KR" sz="1100" b="1" dirty="0" err="1"/>
              <a:t>numpy</a:t>
            </a:r>
            <a:r>
              <a:rPr lang="ko-KR" altLang="en-US" sz="1100" b="1" dirty="0"/>
              <a:t> 함수</a:t>
            </a:r>
            <a:endParaRPr lang="en-US" altLang="ko-KR" sz="11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ko-KR" sz="11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x = np.arange(4)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print("x     =", 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print("x + 5 =", x + 5)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print("x - 5 =", x - 5)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print("x * 2 =", x * 2)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print("x / 2 =", x / 2)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print("x // 2 =", x // 2)  # floor division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fr-FR" altLang="ko-KR" sz="11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print("-x     = ", -x)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print("x ** 2 = ", x ** 2)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print("x % 2  = ", x % 2)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fr-FR" altLang="ko-KR" sz="11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-(0.5*x + 1) ** 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fr-FR" altLang="ko-KR" sz="11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r-FR" altLang="ko-KR" sz="1100" dirty="0"/>
              <a:t>np.add(x, 2)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25B8CF-CAF5-4F99-B429-557F772F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11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A7727E6-53EE-4AB0-ADDF-FB263C6913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045772"/>
            <a:ext cx="4640580" cy="2697480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5380E3E4-9586-4973-B002-844FFFA7920F}"/>
              </a:ext>
            </a:extLst>
          </p:cNvPr>
          <p:cNvSpPr txBox="1">
            <a:spLocks/>
          </p:cNvSpPr>
          <p:nvPr/>
        </p:nvSpPr>
        <p:spPr>
          <a:xfrm>
            <a:off x="6861555" y="114748"/>
            <a:ext cx="4169302" cy="648880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rgbClr val="FF33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b="1" dirty="0"/>
              <a:t># </a:t>
            </a:r>
            <a:r>
              <a:rPr lang="en-US" altLang="ko-KR" sz="1100" b="1" dirty="0" err="1"/>
              <a:t>numpy</a:t>
            </a:r>
            <a:r>
              <a:rPr lang="ko-KR" altLang="en-US" sz="1100" b="1" dirty="0"/>
              <a:t> 함수</a:t>
            </a:r>
            <a:endParaRPr lang="en-US" altLang="ko-KR" sz="11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fr-FR" altLang="ko-KR" sz="11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100" dirty="0"/>
              <a:t>x = </a:t>
            </a:r>
            <a:r>
              <a:rPr lang="en-US" altLang="ko-KR" sz="1100" dirty="0" err="1"/>
              <a:t>np.array</a:t>
            </a:r>
            <a:r>
              <a:rPr lang="en-US" altLang="ko-KR" sz="1100" dirty="0"/>
              <a:t>([-2, -1, 0, 1, 2])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100" dirty="0"/>
              <a:t>abs(x)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100" dirty="0" err="1"/>
              <a:t>np.absolute</a:t>
            </a:r>
            <a:r>
              <a:rPr lang="en-US" altLang="ko-KR" sz="1100" dirty="0"/>
              <a:t>(x)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100" dirty="0" err="1"/>
              <a:t>np.abs</a:t>
            </a:r>
            <a:r>
              <a:rPr lang="en-US" altLang="ko-KR" sz="1100" dirty="0"/>
              <a:t>(x)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sz="1100" dirty="0"/>
              <a:t>x = </a:t>
            </a:r>
            <a:r>
              <a:rPr lang="en-US" altLang="ko-KR" sz="1100" dirty="0" err="1"/>
              <a:t>np.array</a:t>
            </a:r>
            <a:r>
              <a:rPr lang="en-US" altLang="ko-KR" sz="1100" dirty="0"/>
              <a:t>([3 - 4j, 4 - 3j, 2 + 0j, 0 + 1j])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 err="1"/>
              <a:t>np.abs</a:t>
            </a:r>
            <a:r>
              <a:rPr lang="en-US" altLang="ko-KR" sz="1100" dirty="0"/>
              <a:t>(x)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ko-KR" sz="11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theta = </a:t>
            </a:r>
            <a:r>
              <a:rPr lang="en-US" altLang="ko-KR" sz="1100" dirty="0" err="1"/>
              <a:t>np.linspace</a:t>
            </a:r>
            <a:r>
              <a:rPr lang="en-US" altLang="ko-KR" sz="1100" dirty="0"/>
              <a:t>(0, </a:t>
            </a:r>
            <a:r>
              <a:rPr lang="en-US" altLang="ko-KR" sz="1100" dirty="0" err="1"/>
              <a:t>np.pi</a:t>
            </a:r>
            <a:r>
              <a:rPr lang="en-US" altLang="ko-KR" sz="1100" dirty="0"/>
              <a:t>, 3)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ko-KR" sz="11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altLang="ko-KR" sz="1100" dirty="0"/>
              <a:t>print("theta      = ", theta)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altLang="ko-KR" sz="1100" dirty="0"/>
              <a:t>print("sin(theta) = ", np.sin(theta))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altLang="ko-KR" sz="1100" dirty="0"/>
              <a:t>print("cos(theta) = ", np.cos(theta))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sv-SE" altLang="ko-KR" sz="1100" dirty="0"/>
              <a:t>print("tan(theta) = ", np.tan(theta))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sv-SE" altLang="ko-KR" sz="11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x = [-1, 0, 1]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print("x         = ", 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</a:t>
            </a:r>
            <a:r>
              <a:rPr lang="en-US" altLang="ko-KR" sz="1100" dirty="0" err="1"/>
              <a:t>arcsin</a:t>
            </a:r>
            <a:r>
              <a:rPr lang="en-US" altLang="ko-KR" sz="1100" dirty="0"/>
              <a:t>(x) = ", </a:t>
            </a:r>
            <a:r>
              <a:rPr lang="en-US" altLang="ko-KR" sz="1100" dirty="0" err="1"/>
              <a:t>np.arcsin</a:t>
            </a:r>
            <a:r>
              <a:rPr lang="en-US" altLang="ko-KR" sz="1100" dirty="0"/>
              <a:t>(x))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</a:t>
            </a:r>
            <a:r>
              <a:rPr lang="en-US" altLang="ko-KR" sz="1100" dirty="0" err="1"/>
              <a:t>arccos</a:t>
            </a:r>
            <a:r>
              <a:rPr lang="en-US" altLang="ko-KR" sz="1100" dirty="0"/>
              <a:t>(x) = ", </a:t>
            </a:r>
            <a:r>
              <a:rPr lang="en-US" altLang="ko-KR" sz="1100" dirty="0" err="1"/>
              <a:t>np.arccos</a:t>
            </a:r>
            <a:r>
              <a:rPr lang="en-US" altLang="ko-KR" sz="1100" dirty="0"/>
              <a:t>(x))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print("arctan(x) = ", </a:t>
            </a:r>
            <a:r>
              <a:rPr lang="en-US" altLang="ko-KR" sz="1100" dirty="0" err="1"/>
              <a:t>np.arctan</a:t>
            </a:r>
            <a:r>
              <a:rPr lang="en-US" altLang="ko-KR" sz="1100" dirty="0"/>
              <a:t>(x))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ko-KR" sz="11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x = [1, 2, 3]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print("x     =", 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</a:t>
            </a:r>
            <a:r>
              <a:rPr lang="en-US" altLang="ko-KR" sz="1100" dirty="0" err="1"/>
              <a:t>e^x</a:t>
            </a:r>
            <a:r>
              <a:rPr lang="en-US" altLang="ko-KR" sz="1100" dirty="0"/>
              <a:t>   =", </a:t>
            </a:r>
            <a:r>
              <a:rPr lang="en-US" altLang="ko-KR" sz="1100" dirty="0" err="1"/>
              <a:t>np.exp</a:t>
            </a:r>
            <a:r>
              <a:rPr lang="en-US" altLang="ko-KR" sz="1100" dirty="0"/>
              <a:t>(x))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print("2^x   =", np.exp2(x))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print("3^x   =", </a:t>
            </a:r>
            <a:r>
              <a:rPr lang="en-US" altLang="ko-KR" sz="1100" dirty="0" err="1"/>
              <a:t>np.power</a:t>
            </a:r>
            <a:r>
              <a:rPr lang="en-US" altLang="ko-KR" sz="1100" dirty="0"/>
              <a:t>(3, x))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ko-KR" sz="11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x = [1, 2, 4, 10]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print("x        =", x)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print("ln(x)    =", np.log(x))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print("log2(x)  =", np.log2(x))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print("log10(x) =", np.log10(x))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ko-KR" sz="11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x = [0, 0.001, 0.01, 0.1]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print("exp(x) - 1 =", np.expm1(x))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100" dirty="0"/>
              <a:t>print("log(1 + x) =", np.log1p(x))</a:t>
            </a:r>
            <a:endParaRPr lang="ko-KR" altLang="en-US" sz="1100" dirty="0"/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7FBDA2CF-D966-423B-9006-28DC9F1F7B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3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61"/>
    </mc:Choice>
    <mc:Fallback xmlns="">
      <p:transition spd="slow" advTm="40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114748"/>
            <a:ext cx="11353800" cy="1071795"/>
          </a:xfrm>
        </p:spPr>
        <p:txBody>
          <a:bodyPr>
            <a:normAutofit fontScale="90000"/>
          </a:bodyPr>
          <a:lstStyle/>
          <a:p>
            <a:pPr>
              <a:buClr>
                <a:srgbClr val="FF0000"/>
              </a:buClr>
            </a:pPr>
            <a:r>
              <a:rPr lang="en-US" altLang="ko-KR" dirty="0"/>
              <a:t>(Lab2)</a:t>
            </a:r>
            <a:r>
              <a:rPr lang="ko-KR" altLang="en-US" dirty="0"/>
              <a:t> 미분 정의를 이용하는 간단한 미분계산 </a:t>
            </a:r>
            <a:br>
              <a:rPr lang="en-US" altLang="ko-KR" dirty="0"/>
            </a:br>
            <a:r>
              <a:rPr lang="en-US" altLang="ko-KR" dirty="0"/>
              <a:t>Simple Derivative Solver using Definition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3143062"/>
            <a:ext cx="10515600" cy="360019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ko-KR" sz="1800" dirty="0"/>
              <a:t>f (x)</a:t>
            </a:r>
            <a:r>
              <a:rPr lang="ko-KR" altLang="en-US" sz="1800" dirty="0"/>
              <a:t>는 함수이고</a:t>
            </a:r>
            <a:r>
              <a:rPr lang="en-US" altLang="ko-KR" sz="1800" dirty="0"/>
              <a:t>, a</a:t>
            </a:r>
            <a:r>
              <a:rPr lang="ko-KR" altLang="en-US" sz="1800" dirty="0"/>
              <a:t>는 기울기를 구할 점이며</a:t>
            </a:r>
            <a:r>
              <a:rPr lang="en-US" altLang="ko-KR" sz="1800" dirty="0"/>
              <a:t>, f’(a)</a:t>
            </a:r>
            <a:r>
              <a:rPr lang="ko-KR" altLang="en-US" sz="1800" dirty="0"/>
              <a:t>는 점에서의 기울기입니다 </a:t>
            </a:r>
            <a:endParaRPr lang="en-US" altLang="ko-KR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ko-KR" sz="1800" dirty="0">
                <a:solidFill>
                  <a:schemeClr val="accent6"/>
                </a:solidFill>
              </a:rPr>
              <a:t>Where f(x) is the function, a is the point to find the slope, f’(a) is slope at point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altLang="ko-KR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ko-KR" altLang="en-US" sz="1800" dirty="0"/>
              <a:t>다음 방정식에 대해 </a:t>
            </a:r>
            <a:r>
              <a:rPr lang="en-US" altLang="ko-KR" sz="1800" dirty="0"/>
              <a:t>Python</a:t>
            </a:r>
            <a:r>
              <a:rPr lang="ko-KR" altLang="en-US" sz="1800" dirty="0"/>
              <a:t>으로</a:t>
            </a:r>
            <a:r>
              <a:rPr lang="en-US" altLang="ko-KR" sz="1800" dirty="0"/>
              <a:t> </a:t>
            </a:r>
            <a:r>
              <a:rPr lang="ko-KR" altLang="en-US" sz="1800" dirty="0"/>
              <a:t>미분 계산을 코딩합니다 </a:t>
            </a:r>
            <a:r>
              <a:rPr lang="en-US" altLang="ko-KR" sz="1800" dirty="0"/>
              <a:t>(h </a:t>
            </a:r>
            <a:r>
              <a:rPr lang="ko-KR" altLang="en-US" sz="1800" dirty="0"/>
              <a:t>기준</a:t>
            </a:r>
            <a:r>
              <a:rPr lang="en-US" altLang="ko-KR" sz="1800" dirty="0"/>
              <a:t> </a:t>
            </a:r>
            <a:r>
              <a:rPr lang="ko-KR" altLang="en-US" sz="1800" dirty="0"/>
              <a:t>값 </a:t>
            </a:r>
            <a:r>
              <a:rPr lang="en-US" altLang="ko-KR" sz="1800"/>
              <a:t>0.0000000001 </a:t>
            </a:r>
            <a:r>
              <a:rPr lang="ko-KR" altLang="en-US" sz="1800"/>
              <a:t>추천</a:t>
            </a:r>
            <a:r>
              <a:rPr lang="en-US" altLang="ko-KR" sz="1800"/>
              <a:t>) </a:t>
            </a:r>
            <a:endParaRPr lang="en-US" altLang="ko-KR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ko-KR" sz="1800" dirty="0">
                <a:solidFill>
                  <a:schemeClr val="accent6"/>
                </a:solidFill>
              </a:rPr>
              <a:t>Code your own Python derivative solver without using any library for the following equations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altLang="ko-KR" sz="1800" dirty="0">
              <a:solidFill>
                <a:schemeClr val="bg1">
                  <a:lumMod val="50000"/>
                </a:schemeClr>
              </a:solidFill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altLang="ko-KR" sz="1600" dirty="0"/>
              <a:t>f1(x) = x**2    		# for instance f1(2) = 4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altLang="ko-KR" sz="1600" dirty="0"/>
              <a:t>f2(x) = x**3 + x**2 + x 		# for f2(2) = ?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altLang="ko-KR" sz="1600" dirty="0"/>
              <a:t>f3(x) = x*sin(x*x*x+3)		# for f3(2) = ?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altLang="ko-KR" sz="1600" dirty="0"/>
              <a:t>f4(x) = cos(</a:t>
            </a:r>
            <a:r>
              <a:rPr lang="en-US" altLang="ko-KR" sz="1600" dirty="0" err="1"/>
              <a:t>sqrt</a:t>
            </a:r>
            <a:r>
              <a:rPr lang="en-US" altLang="ko-KR" sz="1600" dirty="0"/>
              <a:t>(e**x + 1) / 2)	# for f4(2) = ?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altLang="ko-KR" sz="1800" dirty="0"/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buFont typeface="+mj-lt"/>
              <a:buAutoNum type="arabicPeriod"/>
            </a:pPr>
            <a:r>
              <a:rPr lang="ko-KR" altLang="en-US" sz="1800" dirty="0"/>
              <a:t>코딩의 결과와 이 사이트의 결과를 비교해 보세요</a:t>
            </a:r>
            <a:r>
              <a:rPr lang="en-US" altLang="ko-KR" sz="1800" dirty="0"/>
              <a:t> </a:t>
            </a:r>
            <a:r>
              <a:rPr lang="en-US" altLang="ko-KR" sz="1800" dirty="0">
                <a:hlinkClick r:id="rId5"/>
              </a:rPr>
              <a:t>https://www.derivative-calculator.net/</a:t>
            </a:r>
            <a:r>
              <a:rPr lang="en-US" altLang="ko-KR" sz="1800" dirty="0"/>
              <a:t> 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buFont typeface="+mj-lt"/>
              <a:buAutoNum type="arabicPeriod" startAt="2"/>
            </a:pPr>
            <a:r>
              <a:rPr lang="en-US" altLang="ko-KR" sz="1800" dirty="0"/>
              <a:t>f1~f4</a:t>
            </a:r>
            <a:r>
              <a:rPr lang="ko-KR" altLang="en-US" sz="1800" dirty="0"/>
              <a:t> 함수와</a:t>
            </a:r>
            <a:r>
              <a:rPr lang="en-US" altLang="ko-KR" sz="1800" dirty="0"/>
              <a:t> </a:t>
            </a:r>
            <a:r>
              <a:rPr lang="ko-KR" altLang="en-US" sz="1800" dirty="0"/>
              <a:t>그 도함수의 그래프를</a:t>
            </a:r>
            <a:r>
              <a:rPr lang="en-US" altLang="ko-KR" sz="1800" dirty="0"/>
              <a:t> </a:t>
            </a:r>
            <a:r>
              <a:rPr lang="ko-KR" altLang="en-US" sz="1800" dirty="0"/>
              <a:t>그려보세요 </a:t>
            </a:r>
            <a:r>
              <a:rPr lang="en-US" altLang="ko-KR" sz="1800" dirty="0"/>
              <a:t>(matplotlib</a:t>
            </a:r>
            <a:r>
              <a:rPr lang="ko-KR" altLang="en-US" sz="1800" dirty="0"/>
              <a:t> 참조</a:t>
            </a:r>
            <a:r>
              <a:rPr lang="en-US" altLang="ko-KR" sz="1800" dirty="0"/>
              <a:t>)</a:t>
            </a:r>
            <a:endParaRPr lang="ko-KR" alt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altLang="ko-KR" sz="1800" dirty="0">
              <a:hlinkClick r:id="rId5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7E72-F662-4A11-AFDB-B44422310024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1026" name="Picture 2" descr="https://cdn-images-1.medium.com/max/800/1*1wUD_t4Ufp8Ef9NQzcydWQ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275" y="1169482"/>
            <a:ext cx="5334000" cy="1973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BFA8029A-94CE-4BC9-B8D6-D19A3351E9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7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422"/>
    </mc:Choice>
    <mc:Fallback xmlns="">
      <p:transition spd="slow" advTm="35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참고서적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54311" y="1690689"/>
            <a:ext cx="8902215" cy="4785408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altLang="ko-KR" sz="2000" dirty="0"/>
              <a:t>(Textbook)</a:t>
            </a:r>
          </a:p>
          <a:p>
            <a:pPr lvl="1">
              <a:spcBef>
                <a:spcPts val="600"/>
              </a:spcBef>
            </a:pPr>
            <a:r>
              <a:rPr lang="en-US" altLang="ko-KR" sz="1800" dirty="0"/>
              <a:t>Python Data Science Handbook: Essential Tools for Working with Data, Jake </a:t>
            </a:r>
            <a:r>
              <a:rPr lang="en-US" altLang="ko-KR" sz="1800" dirty="0" err="1"/>
              <a:t>VanderPlas</a:t>
            </a:r>
            <a:r>
              <a:rPr lang="en-US" altLang="ko-KR" sz="1800" dirty="0"/>
              <a:t>, O'Reilly Media, November 2016, 541pages.</a:t>
            </a:r>
          </a:p>
          <a:p>
            <a:pPr lvl="2">
              <a:spcBef>
                <a:spcPts val="600"/>
              </a:spcBef>
            </a:pPr>
            <a:r>
              <a:rPr lang="en-US" altLang="ko-KR" sz="1600" dirty="0">
                <a:hlinkClick r:id="rId5"/>
              </a:rPr>
              <a:t>https://jakevdp.github.io/PythonDataScienceHandbook/</a:t>
            </a:r>
            <a:endParaRPr lang="en-US" altLang="ko-KR" sz="1600" dirty="0"/>
          </a:p>
          <a:p>
            <a:pPr lvl="2">
              <a:spcBef>
                <a:spcPts val="600"/>
              </a:spcBef>
            </a:pPr>
            <a:r>
              <a:rPr lang="en-US" altLang="ko-KR" sz="1600" dirty="0">
                <a:hlinkClick r:id="rId6"/>
              </a:rPr>
              <a:t>https://github.com/jakevdp/PythonDataScienceHandbook</a:t>
            </a:r>
            <a:endParaRPr lang="en-US" altLang="ko-KR" sz="1600" dirty="0"/>
          </a:p>
          <a:p>
            <a:pPr lvl="2">
              <a:spcBef>
                <a:spcPts val="600"/>
              </a:spcBef>
            </a:pPr>
            <a:r>
              <a:rPr lang="en-US" altLang="ko-KR" sz="1600" dirty="0">
                <a:hlinkClick r:id="rId7"/>
              </a:rPr>
              <a:t>http://shop.oreilly.com/product/0636920034919.do</a:t>
            </a:r>
            <a:r>
              <a:rPr lang="en-US" altLang="ko-KR" sz="1600" dirty="0"/>
              <a:t>  </a:t>
            </a:r>
          </a:p>
          <a:p>
            <a:pPr lvl="2">
              <a:spcBef>
                <a:spcPts val="600"/>
              </a:spcBef>
            </a:pPr>
            <a:r>
              <a:rPr lang="en-US" altLang="ko-KR" sz="1600" dirty="0">
                <a:hlinkClick r:id="rId8"/>
              </a:rPr>
              <a:t>https://books.google.co.kr/books/about/Python_Data_Science_Handbook.html?id=xYmNDQAAQBAJ&amp;printsec=frontcover&amp;source=kp_read_button&amp;redir_esc=y#v=onepage&amp;q&amp;f=false</a:t>
            </a:r>
            <a:r>
              <a:rPr lang="en-US" altLang="ko-KR" sz="1600" dirty="0"/>
              <a:t> </a:t>
            </a:r>
          </a:p>
          <a:p>
            <a:pPr lvl="2">
              <a:spcBef>
                <a:spcPts val="600"/>
              </a:spcBef>
            </a:pPr>
            <a:r>
              <a:rPr lang="en-US" altLang="ko-KR" sz="1600" dirty="0">
                <a:hlinkClick r:id="rId9"/>
              </a:rPr>
              <a:t>http://vanderplas.com/</a:t>
            </a:r>
            <a:r>
              <a:rPr lang="en-US" altLang="ko-KR" sz="1600" dirty="0"/>
              <a:t> </a:t>
            </a:r>
            <a:endParaRPr lang="en-US" altLang="ko-KR" sz="1600" dirty="0">
              <a:solidFill>
                <a:srgbClr val="C00000"/>
              </a:solidFill>
            </a:endParaRPr>
          </a:p>
          <a:p>
            <a:pPr lvl="1">
              <a:spcBef>
                <a:spcPts val="600"/>
              </a:spcBef>
            </a:pPr>
            <a:r>
              <a:rPr lang="ko-KR" altLang="en-US" sz="1800" dirty="0" err="1"/>
              <a:t>파이썬</a:t>
            </a:r>
            <a:r>
              <a:rPr lang="ko-KR" altLang="en-US" sz="1800" dirty="0"/>
              <a:t> 데이터 사이언스 핸드북</a:t>
            </a:r>
            <a:r>
              <a:rPr lang="en-US" altLang="ko-KR" sz="1800" dirty="0"/>
              <a:t>: </a:t>
            </a:r>
            <a:r>
              <a:rPr lang="en-US" altLang="ko-KR" sz="1800" dirty="0" err="1"/>
              <a:t>IPython</a:t>
            </a:r>
            <a:r>
              <a:rPr lang="en-US" altLang="ko-KR" sz="1800" dirty="0"/>
              <a:t>, </a:t>
            </a:r>
            <a:r>
              <a:rPr lang="en-US" altLang="ko-KR" sz="1800" dirty="0" err="1"/>
              <a:t>Jupyter</a:t>
            </a:r>
            <a:r>
              <a:rPr lang="en-US" altLang="ko-KR" sz="1800" dirty="0"/>
              <a:t>, </a:t>
            </a:r>
            <a:r>
              <a:rPr lang="en-US" altLang="ko-KR" sz="1800" dirty="0" err="1"/>
              <a:t>NumPy</a:t>
            </a:r>
            <a:r>
              <a:rPr lang="en-US" altLang="ko-KR" sz="1800" dirty="0"/>
              <a:t>, Pandas, </a:t>
            </a:r>
            <a:r>
              <a:rPr lang="en-US" altLang="ko-KR" sz="1800" dirty="0" err="1"/>
              <a:t>Matplotlib</a:t>
            </a:r>
            <a:r>
              <a:rPr lang="en-US" altLang="ko-KR" sz="1800" dirty="0"/>
              <a:t>, </a:t>
            </a:r>
            <a:r>
              <a:rPr lang="en-US" altLang="ko-KR" sz="1800" dirty="0" err="1"/>
              <a:t>Scikit</a:t>
            </a:r>
            <a:r>
              <a:rPr lang="en-US" altLang="ko-KR" sz="1800" dirty="0"/>
              <a:t>-Learn </a:t>
            </a:r>
            <a:r>
              <a:rPr lang="ko-KR" altLang="en-US" sz="1800" dirty="0"/>
              <a:t>라이브러리를 활용한 데이터 과학과 </a:t>
            </a:r>
            <a:r>
              <a:rPr lang="ko-KR" altLang="en-US" sz="1800" dirty="0" err="1"/>
              <a:t>머신러닝</a:t>
            </a:r>
            <a:r>
              <a:rPr lang="en-US" altLang="ko-KR" sz="1800" dirty="0"/>
              <a:t>, </a:t>
            </a:r>
            <a:r>
              <a:rPr lang="ko-KR" altLang="en-US" sz="1800" dirty="0" err="1"/>
              <a:t>제이크</a:t>
            </a:r>
            <a:r>
              <a:rPr lang="ko-KR" altLang="en-US" sz="1800" dirty="0"/>
              <a:t> </a:t>
            </a:r>
            <a:r>
              <a:rPr lang="ko-KR" altLang="en-US" sz="1800" dirty="0" err="1"/>
              <a:t>밴더플래스</a:t>
            </a:r>
            <a:r>
              <a:rPr lang="ko-KR" altLang="en-US" sz="1800" dirty="0"/>
              <a:t> 지음</a:t>
            </a:r>
            <a:r>
              <a:rPr lang="en-US" altLang="ko-KR" sz="1800" dirty="0"/>
              <a:t>, </a:t>
            </a:r>
            <a:r>
              <a:rPr lang="ko-KR" altLang="en-US" sz="1800" dirty="0"/>
              <a:t>김정인 옮김</a:t>
            </a:r>
            <a:r>
              <a:rPr lang="en-US" altLang="ko-KR" sz="1800" dirty="0"/>
              <a:t>, </a:t>
            </a:r>
            <a:r>
              <a:rPr lang="ko-KR" altLang="en-US" sz="1800" dirty="0" err="1"/>
              <a:t>위키북스</a:t>
            </a:r>
            <a:r>
              <a:rPr lang="en-US" altLang="ko-KR" sz="1800" dirty="0"/>
              <a:t>, </a:t>
            </a:r>
            <a:r>
              <a:rPr lang="ko-KR" altLang="en-US" sz="1800" dirty="0"/>
              <a:t>데이터 사이언스 시리즈 </a:t>
            </a:r>
            <a:r>
              <a:rPr lang="en-US" altLang="ko-KR" sz="1800" dirty="0"/>
              <a:t>_ 005, 2017</a:t>
            </a:r>
            <a:r>
              <a:rPr lang="ko-KR" altLang="en-US" sz="1800" dirty="0"/>
              <a:t>년 </a:t>
            </a:r>
            <a:r>
              <a:rPr lang="en-US" altLang="ko-KR" sz="1800" dirty="0"/>
              <a:t>09</a:t>
            </a:r>
            <a:r>
              <a:rPr lang="ko-KR" altLang="en-US" sz="1800" dirty="0"/>
              <a:t>월 </a:t>
            </a:r>
            <a:r>
              <a:rPr lang="en-US" altLang="ko-KR" sz="1800" dirty="0"/>
              <a:t>28</a:t>
            </a:r>
            <a:r>
              <a:rPr lang="ko-KR" altLang="en-US" sz="1800" dirty="0"/>
              <a:t>일 발행</a:t>
            </a:r>
            <a:r>
              <a:rPr lang="en-US" altLang="ko-KR" sz="1800" dirty="0"/>
              <a:t>, 612</a:t>
            </a:r>
            <a:r>
              <a:rPr lang="ko-KR" altLang="en-US" sz="1800" dirty="0"/>
              <a:t>쪽</a:t>
            </a:r>
            <a:r>
              <a:rPr lang="en-US" altLang="ko-KR" sz="1800" dirty="0"/>
              <a:t>, ISBN: 9791158390730, </a:t>
            </a:r>
          </a:p>
          <a:p>
            <a:pPr lvl="2">
              <a:spcBef>
                <a:spcPts val="600"/>
              </a:spcBef>
            </a:pPr>
            <a:r>
              <a:rPr lang="en-US" altLang="ko-KR" sz="1600" dirty="0">
                <a:hlinkClick r:id="rId10"/>
              </a:rPr>
              <a:t>http://wikibook.co.kr/python-ds-handbook/</a:t>
            </a:r>
            <a:r>
              <a:rPr lang="en-US" altLang="ko-KR" sz="1600" dirty="0"/>
              <a:t> </a:t>
            </a:r>
          </a:p>
          <a:p>
            <a:pPr marL="0" indent="0">
              <a:spcBef>
                <a:spcPts val="600"/>
              </a:spcBef>
              <a:buNone/>
            </a:pPr>
            <a:endParaRPr lang="en-US" altLang="ko-KR" sz="20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E5B42-A35F-4FD3-B720-160B9C09F729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4" name="Picture 2" descr="Book Cover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55917" y="3308009"/>
            <a:ext cx="2400000" cy="3168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wikibook.co.kr/images/cover/s/9791158390730.jpg">
            <a:extLst>
              <a:ext uri="{FF2B5EF4-FFF2-40B4-BE49-F238E27FC236}">
                <a16:creationId xmlns:a16="http://schemas.microsoft.com/office/drawing/2014/main" id="{0E091F93-74DC-47E5-8833-AF6E09214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2612" y="615776"/>
            <a:ext cx="2086610" cy="269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6949714D-0BE3-4EE1-A1C4-1D669E7A0C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5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960"/>
    </mc:Choice>
    <mc:Fallback xmlns="">
      <p:transition spd="slow" advTm="52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1C4E32-85B5-488C-A338-F62FA46A0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넘파이</a:t>
            </a:r>
            <a:r>
              <a:rPr lang="ko-KR" altLang="en-US" dirty="0"/>
              <a:t> </a:t>
            </a:r>
            <a:r>
              <a:rPr lang="en-US" altLang="ko-KR" dirty="0" err="1"/>
              <a:t>numpy</a:t>
            </a:r>
            <a:r>
              <a:rPr lang="en-US" altLang="ko-KR" dirty="0"/>
              <a:t> (numerical python)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765C02-1FBD-4D51-9009-526E1C401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7" y="1436011"/>
            <a:ext cx="11295745" cy="530724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ko-KR" altLang="en-US" sz="2000" dirty="0"/>
              <a:t>문서</a:t>
            </a:r>
            <a:r>
              <a:rPr lang="en-US" altLang="ko-KR" sz="2000" dirty="0"/>
              <a:t>, </a:t>
            </a:r>
            <a:r>
              <a:rPr lang="ko-KR" altLang="en-US" sz="2000" dirty="0"/>
              <a:t>이미지</a:t>
            </a:r>
            <a:r>
              <a:rPr lang="en-US" altLang="ko-KR" sz="2000" dirty="0"/>
              <a:t>, </a:t>
            </a:r>
            <a:r>
              <a:rPr lang="ko-KR" altLang="en-US" sz="2000" dirty="0"/>
              <a:t>사운드</a:t>
            </a:r>
            <a:r>
              <a:rPr lang="en-US" altLang="ko-KR" sz="2000" dirty="0"/>
              <a:t>, </a:t>
            </a:r>
            <a:r>
              <a:rPr lang="ko-KR" altLang="en-US" sz="2000" dirty="0"/>
              <a:t>비디오</a:t>
            </a:r>
            <a:r>
              <a:rPr lang="en-US" altLang="ko-KR" sz="2000" dirty="0"/>
              <a:t>, </a:t>
            </a:r>
            <a:r>
              <a:rPr lang="ko-KR" altLang="en-US" sz="2000" dirty="0"/>
              <a:t>수치측정 값 등의 모든 데이터를 숫자 배열로 간주할 수 있습니다</a:t>
            </a:r>
            <a:endParaRPr lang="en-US" altLang="ko-KR" sz="2000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ko-KR" altLang="en-US" sz="2000" dirty="0"/>
              <a:t>데이터를 숫자 배열로 변환하고 효과적으로 저장하고 가공하는 것이 </a:t>
            </a:r>
            <a:r>
              <a:rPr lang="en-US" altLang="ko-KR" sz="2000" dirty="0"/>
              <a:t>“</a:t>
            </a:r>
            <a:r>
              <a:rPr lang="ko-KR" altLang="en-US" sz="2000" dirty="0" err="1"/>
              <a:t>데이터사이언스</a:t>
            </a:r>
            <a:r>
              <a:rPr lang="en-US" altLang="ko-KR" sz="2000" dirty="0"/>
              <a:t>”</a:t>
            </a:r>
            <a:r>
              <a:rPr lang="ko-KR" altLang="en-US" sz="2000" dirty="0"/>
              <a:t>의 근본 작업입니다</a:t>
            </a:r>
            <a:endParaRPr lang="en-US" altLang="ko-KR" sz="2000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altLang="ko-KR" sz="2000" dirty="0" err="1"/>
              <a:t>numpy</a:t>
            </a:r>
            <a:r>
              <a:rPr lang="ko-KR" altLang="en-US" sz="2000" dirty="0"/>
              <a:t>는 조밀한 데이터를 버퍼에서 저장하고 처리하는 효과적인 인터페이스를 제공합니다</a:t>
            </a:r>
            <a:endParaRPr lang="en-US" altLang="ko-KR" sz="2000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endParaRPr lang="en-US" altLang="ko-KR" sz="2000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ko-KR" altLang="en-US" sz="2000" dirty="0" err="1"/>
              <a:t>파이썬은</a:t>
            </a:r>
            <a:r>
              <a:rPr lang="ko-KR" altLang="en-US" sz="2000" dirty="0"/>
              <a:t> 데이터 타입을 동적으로 추론합니다</a:t>
            </a:r>
            <a:endParaRPr lang="en-US" altLang="ko-KR" sz="2000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endParaRPr lang="en-US" altLang="ko-KR" sz="2000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endParaRPr lang="en-US" altLang="ko-KR" sz="2000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ko-KR" altLang="en-US" sz="2000" u="sng" dirty="0" err="1"/>
              <a:t>파이썬</a:t>
            </a:r>
            <a:r>
              <a:rPr lang="ko-KR" altLang="en-US" sz="2000" u="sng" dirty="0"/>
              <a:t> 정수는 정수 이상입니다</a:t>
            </a:r>
            <a:endParaRPr lang="en-US" altLang="ko-KR" sz="2000" u="sng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endParaRPr lang="en-US" altLang="ko-KR" sz="2000" dirty="0"/>
          </a:p>
          <a:p>
            <a:pPr marL="0" indent="0">
              <a:lnSpc>
                <a:spcPct val="110000"/>
              </a:lnSpc>
              <a:spcBef>
                <a:spcPts val="600"/>
              </a:spcBef>
              <a:buNone/>
            </a:pPr>
            <a:endParaRPr lang="en-US" altLang="ko-KR" sz="2000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endParaRPr lang="ko-KR" altLang="en-US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2227F9-8EBD-47BA-AD32-1B7D78950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A0507FB-E356-46FC-82FF-13A22E7955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0185" y="4187363"/>
            <a:ext cx="3773715" cy="2314662"/>
          </a:xfrm>
          <a:prstGeom prst="rect">
            <a:avLst/>
          </a:prstGeom>
          <a:solidFill>
            <a:srgbClr val="F5F5F5"/>
          </a:solidFill>
          <a:ln w="9525">
            <a:solidFill>
              <a:srgbClr val="00B05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58700" rIns="0" bIns="7617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 panose="020B0604020202020204" pitchFamily="50" charset="-127"/>
                <a:ea typeface="Menlo"/>
              </a:rPr>
              <a:t>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 panose="020B0604020202020204" pitchFamily="50" charset="-127"/>
                <a:ea typeface="Menlo"/>
              </a:rPr>
              <a:t>struct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_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longobject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 {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 Unicode MS" panose="020B0604020202020204" pitchFamily="50" charset="-127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B00040"/>
                </a:solidFill>
                <a:effectLst/>
                <a:latin typeface="Arial Unicode MS" panose="020B0604020202020204" pitchFamily="50" charset="-127"/>
                <a:ea typeface="Menlo"/>
              </a:rPr>
              <a:t>	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B00040"/>
                </a:solidFill>
                <a:effectLst/>
                <a:latin typeface="Arial Unicode MS" panose="020B0604020202020204" pitchFamily="50" charset="-127"/>
                <a:ea typeface="Menlo"/>
              </a:rPr>
              <a:t>long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ob_refcnt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;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 Unicode MS" panose="020B0604020202020204" pitchFamily="50" charset="-127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PyTypeObject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*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ob_type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;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 Unicode MS" panose="020B0604020202020204" pitchFamily="50" charset="-127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B00040"/>
                </a:solidFill>
                <a:effectLst/>
                <a:latin typeface="Arial Unicode MS" panose="020B0604020202020204" pitchFamily="50" charset="-127"/>
                <a:ea typeface="Menlo"/>
              </a:rPr>
              <a:t>	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B00040"/>
                </a:solidFill>
                <a:effectLst/>
                <a:latin typeface="Arial Unicode MS" panose="020B0604020202020204" pitchFamily="50" charset="-127"/>
                <a:ea typeface="Menlo"/>
              </a:rPr>
              <a:t>size_t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ob_size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;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 Unicode MS" panose="020B0604020202020204" pitchFamily="50" charset="-127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B00040"/>
                </a:solidFill>
                <a:effectLst/>
                <a:latin typeface="Arial Unicode MS" panose="020B0604020202020204" pitchFamily="50" charset="-127"/>
                <a:ea typeface="Menlo"/>
              </a:rPr>
              <a:t>	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B00040"/>
                </a:solidFill>
                <a:effectLst/>
                <a:latin typeface="Arial Unicode MS" panose="020B0604020202020204" pitchFamily="50" charset="-127"/>
                <a:ea typeface="Menlo"/>
              </a:rPr>
              <a:t>long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ob_digit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[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Arial Unicode MS" panose="020B0604020202020204" pitchFamily="50" charset="-127"/>
                <a:ea typeface="Menlo"/>
              </a:rPr>
              <a:t>1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];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 Unicode MS" panose="020B0604020202020204" pitchFamily="50" charset="-127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anose="020B0604020202020204" pitchFamily="50" charset="-127"/>
                <a:ea typeface="Menlo"/>
              </a:rPr>
              <a:t>};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90D57E-2C19-4E16-AEB1-88929C9A3BCE}"/>
              </a:ext>
            </a:extLst>
          </p:cNvPr>
          <p:cNvSpPr txBox="1"/>
          <p:nvPr/>
        </p:nvSpPr>
        <p:spPr>
          <a:xfrm>
            <a:off x="13716001" y="6559419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F7631BF1-3EFB-455D-9E9C-2E57DFC3EC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0185" y="2798607"/>
            <a:ext cx="2513047" cy="1151496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17400" tIns="158700" rIns="31740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00797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00797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Python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00797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00797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AA22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AA22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four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56418A9B-B95A-4303-B624-C99436ADF4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3232" y="2802574"/>
            <a:ext cx="3195216" cy="1151496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17400" tIns="158700" rIns="31740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00797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/* C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00797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00797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AA22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AA22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four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BA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00797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ko-KR" altLang="en-US" i="1" dirty="0">
                <a:solidFill>
                  <a:srgbClr val="00797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오류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6075FA24-A358-4F4B-951B-9F3D5677EB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59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798"/>
    </mc:Choice>
    <mc:Fallback xmlns="">
      <p:transition spd="slow" advTm="136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46E3DF-4919-451C-A8AE-6587B1EBB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numpy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CDB29F-5615-4291-9611-E5380B2C6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ko-KR" altLang="en-US" sz="2400" dirty="0"/>
              <a:t>설치는 </a:t>
            </a:r>
            <a:r>
              <a:rPr lang="en-US" altLang="ko-KR" sz="2400" dirty="0"/>
              <a:t>Anaconda shell</a:t>
            </a:r>
            <a:r>
              <a:rPr lang="ko-KR" altLang="en-US" sz="2400" dirty="0"/>
              <a:t>에서</a:t>
            </a:r>
            <a:endParaRPr lang="en-US" altLang="ko-KR" sz="2400" dirty="0"/>
          </a:p>
          <a:p>
            <a:pPr marL="457200" lvl="1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ko-KR" sz="1800" dirty="0" err="1">
                <a:solidFill>
                  <a:srgbClr val="FF0000"/>
                </a:solidFill>
              </a:rPr>
              <a:t>conda</a:t>
            </a:r>
            <a:r>
              <a:rPr lang="ko-KR" altLang="en-US" sz="1800" dirty="0">
                <a:solidFill>
                  <a:srgbClr val="FF0000"/>
                </a:solidFill>
              </a:rPr>
              <a:t> </a:t>
            </a:r>
            <a:r>
              <a:rPr lang="en-US" altLang="ko-KR" sz="1800" dirty="0">
                <a:solidFill>
                  <a:srgbClr val="FF0000"/>
                </a:solidFill>
              </a:rPr>
              <a:t>install </a:t>
            </a:r>
            <a:r>
              <a:rPr lang="en-US" altLang="ko-KR" sz="1800" dirty="0" err="1">
                <a:solidFill>
                  <a:srgbClr val="FF0000"/>
                </a:solidFill>
              </a:rPr>
              <a:t>numpy</a:t>
            </a:r>
            <a:r>
              <a:rPr lang="en-US" altLang="ko-KR" sz="1800" dirty="0">
                <a:solidFill>
                  <a:srgbClr val="FF0000"/>
                </a:solidFill>
              </a:rPr>
              <a:t> </a:t>
            </a:r>
            <a:r>
              <a:rPr lang="ko-KR" altLang="en-US" sz="1800" dirty="0"/>
              <a:t>또는</a:t>
            </a:r>
            <a:endParaRPr lang="en-US" altLang="ko-KR" sz="1800" dirty="0"/>
          </a:p>
          <a:p>
            <a:pPr marL="457200" lvl="1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ko-KR" sz="1800" dirty="0">
                <a:solidFill>
                  <a:srgbClr val="FF0000"/>
                </a:solidFill>
              </a:rPr>
              <a:t>pip</a:t>
            </a:r>
            <a:r>
              <a:rPr lang="ko-KR" altLang="en-US" sz="1800" dirty="0">
                <a:solidFill>
                  <a:srgbClr val="FF0000"/>
                </a:solidFill>
              </a:rPr>
              <a:t> </a:t>
            </a:r>
            <a:r>
              <a:rPr lang="en-US" altLang="ko-KR" sz="1800" dirty="0">
                <a:solidFill>
                  <a:srgbClr val="FF0000"/>
                </a:solidFill>
              </a:rPr>
              <a:t>install </a:t>
            </a:r>
            <a:r>
              <a:rPr lang="en-US" altLang="ko-KR" sz="1800" dirty="0" err="1">
                <a:solidFill>
                  <a:srgbClr val="FF0000"/>
                </a:solidFill>
              </a:rPr>
              <a:t>numpy</a:t>
            </a:r>
            <a:endParaRPr lang="en-US" altLang="ko-KR" sz="1800" dirty="0">
              <a:solidFill>
                <a:srgbClr val="FF0000"/>
              </a:solidFill>
            </a:endParaRPr>
          </a:p>
          <a:p>
            <a:pPr lvl="1">
              <a:lnSpc>
                <a:spcPct val="110000"/>
              </a:lnSpc>
              <a:spcBef>
                <a:spcPts val="600"/>
              </a:spcBef>
            </a:pPr>
            <a:endParaRPr lang="en-US" altLang="ko-KR" sz="1800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ko-KR" altLang="en-US" sz="2400" dirty="0"/>
              <a:t>설치 확인은 </a:t>
            </a:r>
            <a:r>
              <a:rPr lang="en-US" altLang="ko-KR" sz="2400" dirty="0"/>
              <a:t>python3 cell</a:t>
            </a:r>
            <a:r>
              <a:rPr lang="ko-KR" altLang="en-US" sz="2400" dirty="0"/>
              <a:t>에서</a:t>
            </a:r>
            <a:endParaRPr lang="en-US" altLang="ko-KR" sz="2400" dirty="0"/>
          </a:p>
          <a:p>
            <a:pPr marL="457200" lvl="1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ko-KR" sz="1800" dirty="0">
                <a:solidFill>
                  <a:srgbClr val="FF0000"/>
                </a:solidFill>
              </a:rPr>
              <a:t>import </a:t>
            </a:r>
            <a:r>
              <a:rPr lang="en-US" altLang="ko-KR" sz="1800" dirty="0" err="1">
                <a:solidFill>
                  <a:srgbClr val="FF0000"/>
                </a:solidFill>
              </a:rPr>
              <a:t>numpy</a:t>
            </a:r>
            <a:endParaRPr lang="en-US" altLang="ko-KR" sz="1800" dirty="0">
              <a:solidFill>
                <a:srgbClr val="FF0000"/>
              </a:solidFill>
            </a:endParaRPr>
          </a:p>
          <a:p>
            <a:pPr marL="457200" lvl="1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en-US" altLang="ko-KR" sz="1800" dirty="0" err="1">
                <a:solidFill>
                  <a:srgbClr val="FF0000"/>
                </a:solidFill>
              </a:rPr>
              <a:t>numpy</a:t>
            </a:r>
            <a:r>
              <a:rPr lang="en-US" altLang="ko-KR" sz="1800" dirty="0">
                <a:solidFill>
                  <a:srgbClr val="FF0000"/>
                </a:solidFill>
              </a:rPr>
              <a:t>.__version__</a:t>
            </a:r>
          </a:p>
          <a:p>
            <a:endParaRPr lang="ko-KR" altLang="en-US" sz="32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F16D8C-6DD5-4352-ADDF-F69E2A7E6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08ADF37-B81B-4979-8882-3CFC704EC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230" y="3325462"/>
            <a:ext cx="4715533" cy="90500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E59D660-8DC4-4449-BD75-127164906C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534" y="4643839"/>
            <a:ext cx="9888330" cy="134321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2D01D86-F536-44E1-8B22-A800EF9121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230" y="404087"/>
            <a:ext cx="4714295" cy="282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71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5BC66C-902C-4335-8FFA-6CBD30C98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리스트</a:t>
            </a:r>
            <a:r>
              <a:rPr lang="en-US" altLang="ko-KR" dirty="0"/>
              <a:t>(list)</a:t>
            </a:r>
            <a:r>
              <a:rPr lang="ko-KR" altLang="en-US" dirty="0"/>
              <a:t>와 배열</a:t>
            </a:r>
            <a:r>
              <a:rPr lang="en-US" altLang="ko-KR" dirty="0"/>
              <a:t>(array)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D2E48C-D617-4BF7-9EF2-97E81963C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545" y="2259104"/>
            <a:ext cx="4350812" cy="2663329"/>
          </a:xfrm>
          <a:ln>
            <a:solidFill>
              <a:srgbClr val="00B0F0"/>
            </a:solidFill>
          </a:ln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endParaRPr lang="en-US" altLang="ko-KR" sz="1400" b="1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b="1" dirty="0"/>
              <a:t># </a:t>
            </a:r>
            <a:r>
              <a:rPr lang="ko-KR" altLang="en-US" sz="1400" b="1" dirty="0" err="1"/>
              <a:t>파이썬</a:t>
            </a:r>
            <a:r>
              <a:rPr lang="ko-KR" altLang="en-US" sz="1400" b="1" dirty="0"/>
              <a:t> 리스트 다루기</a:t>
            </a:r>
            <a:r>
              <a:rPr lang="en-US" altLang="ko-KR" sz="1400" b="1" dirty="0"/>
              <a:t> 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L = list(range(10))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L2 = [str(c) for c in L]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L2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type(L2[0])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L3 = [True, "2", 3.0, 4]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[type(item) for item in L3]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06E5D7-D3C9-48BB-8B92-53A946F0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55E5650-451F-421D-9396-C28BFA87F4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6645" y="1186543"/>
            <a:ext cx="3073718" cy="127349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2773905-5409-4796-82FC-30A767C56F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0177" y="3093685"/>
            <a:ext cx="6334125" cy="3533775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8ED2E4C4-F45A-420F-9CDC-4402EE594399}"/>
              </a:ext>
            </a:extLst>
          </p:cNvPr>
          <p:cNvSpPr txBox="1">
            <a:spLocks/>
          </p:cNvSpPr>
          <p:nvPr/>
        </p:nvSpPr>
        <p:spPr>
          <a:xfrm>
            <a:off x="844545" y="5100336"/>
            <a:ext cx="4350812" cy="1583951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rgbClr val="FF33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500" b="1" dirty="0"/>
              <a:t># </a:t>
            </a:r>
            <a:r>
              <a:rPr lang="ko-KR" altLang="en-US" sz="1500" b="1" dirty="0"/>
              <a:t>고정 타입 </a:t>
            </a:r>
            <a:r>
              <a:rPr lang="ko-KR" altLang="en-US" sz="1500" b="1" dirty="0" err="1"/>
              <a:t>파이썬</a:t>
            </a:r>
            <a:r>
              <a:rPr lang="ko-KR" altLang="en-US" sz="1500" b="1" dirty="0"/>
              <a:t> 배열</a:t>
            </a:r>
            <a:endParaRPr lang="en-US" altLang="ko-KR" sz="1500" b="1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ko-KR" sz="14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1400" dirty="0"/>
              <a:t>import array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1400" dirty="0"/>
              <a:t>L = list(range(10))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1400" dirty="0"/>
              <a:t>A = </a:t>
            </a:r>
            <a:r>
              <a:rPr lang="en-US" altLang="ko-KR" sz="1400" dirty="0" err="1"/>
              <a:t>array.array</a:t>
            </a:r>
            <a:r>
              <a:rPr lang="en-US" altLang="ko-KR" sz="1400" dirty="0"/>
              <a:t>('</a:t>
            </a:r>
            <a:r>
              <a:rPr lang="en-US" altLang="ko-KR" sz="1400" dirty="0" err="1"/>
              <a:t>i</a:t>
            </a:r>
            <a:r>
              <a:rPr lang="en-US" altLang="ko-KR" sz="1400" dirty="0"/>
              <a:t>', L)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1400" dirty="0"/>
              <a:t>A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C61F1361-E86F-4351-B704-D1BC9ED95277}"/>
              </a:ext>
            </a:extLst>
          </p:cNvPr>
          <p:cNvSpPr txBox="1">
            <a:spLocks/>
          </p:cNvSpPr>
          <p:nvPr/>
        </p:nvSpPr>
        <p:spPr>
          <a:xfrm>
            <a:off x="844544" y="1019505"/>
            <a:ext cx="5251455" cy="1071795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rgbClr val="FF33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400" b="1" dirty="0">
                <a:solidFill>
                  <a:srgbClr val="FF0000"/>
                </a:solidFill>
              </a:rPr>
              <a:t># </a:t>
            </a:r>
            <a:r>
              <a:rPr lang="ko-KR" altLang="en-US" sz="1400" b="1" dirty="0">
                <a:solidFill>
                  <a:srgbClr val="FF0000"/>
                </a:solidFill>
              </a:rPr>
              <a:t>모든 실행 결과를 출력하려면</a:t>
            </a:r>
            <a:r>
              <a:rPr lang="en-US" altLang="ko-KR" sz="1400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400" dirty="0"/>
              <a:t>from </a:t>
            </a:r>
            <a:r>
              <a:rPr lang="en-US" altLang="ko-KR" sz="1400" dirty="0" err="1"/>
              <a:t>IPython.core.interactiveshell</a:t>
            </a:r>
            <a:r>
              <a:rPr lang="en-US" altLang="ko-KR" sz="1400" dirty="0"/>
              <a:t> import </a:t>
            </a:r>
            <a:r>
              <a:rPr lang="en-US" altLang="ko-KR" sz="1400" dirty="0" err="1"/>
              <a:t>InteractiveShell</a:t>
            </a:r>
            <a:endParaRPr lang="en-US" altLang="ko-KR" sz="1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400" dirty="0" err="1"/>
              <a:t>InteractiveShell.ast_node_interactivity</a:t>
            </a:r>
            <a:r>
              <a:rPr lang="en-US" altLang="ko-KR" sz="1400" dirty="0"/>
              <a:t> = "all"</a:t>
            </a:r>
          </a:p>
        </p:txBody>
      </p:sp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43C79851-C91C-415D-AB10-A74D3B989C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158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704"/>
    </mc:Choice>
    <mc:Fallback xmlns="">
      <p:transition spd="slow" advTm="1017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5BC66C-902C-4335-8FFA-6CBD30C98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</a:t>
            </a:r>
            <a:r>
              <a:rPr lang="en-US" altLang="ko-KR" dirty="0"/>
              <a:t>(array)</a:t>
            </a:r>
            <a:r>
              <a:rPr lang="ko-KR" altLang="en-US" dirty="0"/>
              <a:t>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D2E48C-D617-4BF7-9EF2-97E81963C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9592" y="308113"/>
            <a:ext cx="5599458" cy="6167983"/>
          </a:xfrm>
          <a:ln>
            <a:solidFill>
              <a:srgbClr val="00B0F0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1100" b="1" dirty="0"/>
              <a:t># </a:t>
            </a:r>
            <a:r>
              <a:rPr lang="ko-KR" altLang="en-US" sz="1100" b="1" dirty="0"/>
              <a:t>처음부터 배열 만들기</a:t>
            </a:r>
            <a:endParaRPr lang="en-US" altLang="ko-KR" sz="1100" b="1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0</a:t>
            </a:r>
            <a:r>
              <a:rPr lang="ko-KR" altLang="en-US" sz="1100" dirty="0"/>
              <a:t>으로 채운 길이 </a:t>
            </a:r>
            <a:r>
              <a:rPr lang="en-US" altLang="ko-KR" sz="1100" dirty="0"/>
              <a:t>10</a:t>
            </a:r>
            <a:r>
              <a:rPr lang="ko-KR" altLang="en-US" sz="1100" dirty="0"/>
              <a:t>의 정수 배열 만들기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np.zeros</a:t>
            </a:r>
            <a:r>
              <a:rPr lang="en-US" altLang="ko-KR" sz="1100" dirty="0"/>
              <a:t>(10, </a:t>
            </a:r>
            <a:r>
              <a:rPr lang="en-US" altLang="ko-KR" sz="1100" dirty="0" err="1"/>
              <a:t>dtype</a:t>
            </a:r>
            <a:r>
              <a:rPr lang="en-US" altLang="ko-KR" sz="1100" dirty="0"/>
              <a:t>=int)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1</a:t>
            </a:r>
            <a:r>
              <a:rPr lang="ko-KR" altLang="en-US" sz="1100" dirty="0"/>
              <a:t>로 채운 </a:t>
            </a:r>
            <a:r>
              <a:rPr lang="en-US" altLang="ko-KR" sz="1100" dirty="0"/>
              <a:t>3x5 </a:t>
            </a:r>
            <a:r>
              <a:rPr lang="ko-KR" altLang="en-US" sz="1100" dirty="0"/>
              <a:t>부동 소수점 배열 만들기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np.ones</a:t>
            </a:r>
            <a:r>
              <a:rPr lang="en-US" altLang="ko-KR" sz="1100" dirty="0"/>
              <a:t>((3, 5), </a:t>
            </a:r>
            <a:r>
              <a:rPr lang="en-US" altLang="ko-KR" sz="1100" dirty="0" err="1"/>
              <a:t>dtype</a:t>
            </a:r>
            <a:r>
              <a:rPr lang="en-US" altLang="ko-KR" sz="1100" dirty="0"/>
              <a:t>=float)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3.14</a:t>
            </a:r>
            <a:r>
              <a:rPr lang="ko-KR" altLang="en-US" sz="1100" dirty="0"/>
              <a:t>로 채운 </a:t>
            </a:r>
            <a:r>
              <a:rPr lang="en-US" altLang="ko-KR" sz="1100" dirty="0"/>
              <a:t>3x5 </a:t>
            </a:r>
            <a:r>
              <a:rPr lang="ko-KR" altLang="en-US" sz="1100" dirty="0"/>
              <a:t>배열 만들기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np.full</a:t>
            </a:r>
            <a:r>
              <a:rPr lang="en-US" altLang="ko-KR" sz="1100" dirty="0"/>
              <a:t>((3, 5), 3.14)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</a:t>
            </a:r>
            <a:r>
              <a:rPr lang="ko-KR" altLang="en-US" sz="1100" dirty="0"/>
              <a:t>선형 수열로 채운 배열 만들기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Starting at 0, ending at 20, stepping by 2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(</a:t>
            </a:r>
            <a:r>
              <a:rPr lang="ko-KR" altLang="en-US" sz="1100" dirty="0"/>
              <a:t>내장 함수인</a:t>
            </a:r>
            <a:r>
              <a:rPr lang="en-US" altLang="ko-KR" sz="1100" dirty="0"/>
              <a:t> range()</a:t>
            </a:r>
            <a:r>
              <a:rPr lang="ko-KR" altLang="en-US" sz="1100" dirty="0"/>
              <a:t>와 유사함</a:t>
            </a:r>
            <a:r>
              <a:rPr lang="en-US" altLang="ko-KR" sz="1100" dirty="0"/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np.arange</a:t>
            </a:r>
            <a:r>
              <a:rPr lang="en-US" altLang="ko-KR" sz="1100" dirty="0"/>
              <a:t>(0, 20, 2)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0</a:t>
            </a:r>
            <a:r>
              <a:rPr lang="ko-KR" altLang="en-US" sz="1100" dirty="0"/>
              <a:t>과</a:t>
            </a:r>
            <a:r>
              <a:rPr lang="en-US" altLang="ko-KR" sz="1100" dirty="0"/>
              <a:t> 1 </a:t>
            </a:r>
            <a:r>
              <a:rPr lang="ko-KR" altLang="en-US" sz="1100" dirty="0"/>
              <a:t>사이에 일정한 간격을 가진 다섯 개의 값으로 채운 배열 만들기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np.linspace</a:t>
            </a:r>
            <a:r>
              <a:rPr lang="en-US" altLang="ko-KR" sz="1100" dirty="0"/>
              <a:t>(0, 1, 5)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</a:t>
            </a:r>
            <a:r>
              <a:rPr lang="ko-KR" altLang="en-US" sz="1100" dirty="0"/>
              <a:t>균등하게 분포된 </a:t>
            </a:r>
            <a:r>
              <a:rPr lang="en-US" altLang="ko-KR" sz="1100" dirty="0"/>
              <a:t>3x3 </a:t>
            </a:r>
            <a:r>
              <a:rPr lang="ko-KR" altLang="en-US" sz="1100" dirty="0"/>
              <a:t>배열 만들기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0</a:t>
            </a:r>
            <a:r>
              <a:rPr lang="ko-KR" altLang="en-US" sz="1100" dirty="0"/>
              <a:t>과</a:t>
            </a:r>
            <a:r>
              <a:rPr lang="en-US" altLang="ko-KR" sz="1100" dirty="0"/>
              <a:t> 1 </a:t>
            </a:r>
            <a:r>
              <a:rPr lang="ko-KR" altLang="en-US" sz="1100" dirty="0"/>
              <a:t>사이의 난수로 채움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np.random.random</a:t>
            </a:r>
            <a:r>
              <a:rPr lang="en-US" altLang="ko-KR" sz="1100" dirty="0"/>
              <a:t>((3, 3))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</a:t>
            </a:r>
            <a:r>
              <a:rPr lang="ko-KR" altLang="en-US" sz="1100" dirty="0"/>
              <a:t>정규 분포</a:t>
            </a:r>
            <a:r>
              <a:rPr lang="en-US" altLang="ko-KR" sz="1100" dirty="0"/>
              <a:t>(</a:t>
            </a:r>
            <a:r>
              <a:rPr lang="ko-KR" altLang="en-US" sz="1100" dirty="0"/>
              <a:t>평균</a:t>
            </a:r>
            <a:r>
              <a:rPr lang="en-US" altLang="ko-KR" sz="1100" dirty="0"/>
              <a:t>=0, </a:t>
            </a:r>
            <a:r>
              <a:rPr lang="ko-KR" altLang="en-US" sz="1100" dirty="0"/>
              <a:t>표준 편차</a:t>
            </a:r>
            <a:r>
              <a:rPr lang="en-US" altLang="ko-KR" sz="1100" dirty="0"/>
              <a:t>=1)</a:t>
            </a:r>
            <a:r>
              <a:rPr lang="ko-KR" altLang="en-US" sz="1100" dirty="0"/>
              <a:t>의 난수로 채운</a:t>
            </a:r>
            <a:r>
              <a:rPr lang="en-US" altLang="ko-KR" sz="1100" dirty="0"/>
              <a:t> 3x3 </a:t>
            </a:r>
            <a:r>
              <a:rPr lang="ko-KR" altLang="en-US" sz="1100" dirty="0"/>
              <a:t>배열 만들기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np.random.normal</a:t>
            </a:r>
            <a:r>
              <a:rPr lang="en-US" altLang="ko-KR" sz="1100" dirty="0"/>
              <a:t>(0, 1, (3, 3))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[0, 10] </a:t>
            </a:r>
            <a:r>
              <a:rPr lang="ko-KR" altLang="en-US" sz="1100" dirty="0"/>
              <a:t>구간의</a:t>
            </a:r>
            <a:r>
              <a:rPr lang="en-US" altLang="ko-KR" sz="1100" dirty="0"/>
              <a:t> </a:t>
            </a:r>
            <a:r>
              <a:rPr lang="ko-KR" altLang="en-US" sz="1100" dirty="0"/>
              <a:t>임의의 정수로 채운 </a:t>
            </a:r>
            <a:r>
              <a:rPr lang="en-US" altLang="ko-KR" sz="1100" dirty="0"/>
              <a:t>3x3 </a:t>
            </a:r>
            <a:r>
              <a:rPr lang="ko-KR" altLang="en-US" sz="1100" dirty="0"/>
              <a:t>배열 만들기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np.random.randint</a:t>
            </a:r>
            <a:r>
              <a:rPr lang="en-US" altLang="ko-KR" sz="1100" dirty="0"/>
              <a:t>(0, 10, (3, 3))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3x3 </a:t>
            </a:r>
            <a:r>
              <a:rPr lang="ko-KR" altLang="en-US" sz="1100" dirty="0"/>
              <a:t>단위 행렬 만들기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np.eye</a:t>
            </a:r>
            <a:r>
              <a:rPr lang="en-US" altLang="ko-KR" sz="1100" dirty="0"/>
              <a:t>(3)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 </a:t>
            </a:r>
            <a:r>
              <a:rPr lang="ko-KR" altLang="en-US" sz="1100" dirty="0"/>
              <a:t>세 개의 정수를 가지는 초기화되지 않은 </a:t>
            </a:r>
            <a:r>
              <a:rPr lang="ko-KR" altLang="en-US" sz="1100" dirty="0" err="1"/>
              <a:t>뱌열</a:t>
            </a:r>
            <a:r>
              <a:rPr lang="ko-KR" altLang="en-US" sz="1100" dirty="0"/>
              <a:t> 만들기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/>
              <a:t>#</a:t>
            </a:r>
            <a:r>
              <a:rPr lang="ko-KR" altLang="en-US" sz="1100" dirty="0"/>
              <a:t> 같은 해당 메모리 위치에 이미 존재하고 있는 값으로 채움</a:t>
            </a:r>
            <a:endParaRPr lang="en-US" altLang="ko-KR" sz="11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100" dirty="0" err="1"/>
              <a:t>np.empty</a:t>
            </a:r>
            <a:r>
              <a:rPr lang="en-US" altLang="ko-KR" sz="1100" dirty="0"/>
              <a:t>(3)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06E5D7-D3C9-48BB-8B92-53A946F0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8A7AE6F-68ED-4C78-83CB-EE2909AF5A5A}"/>
              </a:ext>
            </a:extLst>
          </p:cNvPr>
          <p:cNvSpPr txBox="1">
            <a:spLocks/>
          </p:cNvSpPr>
          <p:nvPr/>
        </p:nvSpPr>
        <p:spPr>
          <a:xfrm>
            <a:off x="914171" y="1311278"/>
            <a:ext cx="4671620" cy="3032122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rgbClr val="FF33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1400" b="1" dirty="0"/>
              <a:t># </a:t>
            </a:r>
            <a:r>
              <a:rPr lang="ko-KR" altLang="en-US" sz="1400" b="1" dirty="0" err="1"/>
              <a:t>파이썬</a:t>
            </a:r>
            <a:r>
              <a:rPr lang="ko-KR" altLang="en-US" sz="1400" b="1" dirty="0"/>
              <a:t> 리스트에서 배열 만들기</a:t>
            </a:r>
            <a:endParaRPr lang="en-US" altLang="ko-KR" sz="1400" b="1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import </a:t>
            </a:r>
            <a:r>
              <a:rPr lang="en-US" altLang="ko-KR" sz="1400" dirty="0" err="1"/>
              <a:t>numpy</a:t>
            </a:r>
            <a:r>
              <a:rPr lang="en-US" altLang="ko-KR" sz="1400" dirty="0"/>
              <a:t> as np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# </a:t>
            </a:r>
            <a:r>
              <a:rPr lang="ko-KR" altLang="en-US" sz="1400" dirty="0"/>
              <a:t>정수</a:t>
            </a:r>
            <a:r>
              <a:rPr lang="en-US" altLang="ko-KR" sz="1400" dirty="0"/>
              <a:t> </a:t>
            </a:r>
            <a:r>
              <a:rPr lang="ko-KR" altLang="en-US" sz="1400" dirty="0"/>
              <a:t>배열</a:t>
            </a:r>
            <a:r>
              <a:rPr lang="en-US" altLang="ko-KR" sz="1400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 err="1"/>
              <a:t>np.array</a:t>
            </a:r>
            <a:r>
              <a:rPr lang="en-US" altLang="ko-KR" sz="1400" dirty="0"/>
              <a:t>([1, 4, 2, 5, 3])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 err="1"/>
              <a:t>np.array</a:t>
            </a:r>
            <a:r>
              <a:rPr lang="en-US" altLang="ko-KR" sz="1400" dirty="0"/>
              <a:t>([3.14, 4, 2, 3])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 err="1"/>
              <a:t>np.array</a:t>
            </a:r>
            <a:r>
              <a:rPr lang="en-US" altLang="ko-KR" sz="1400" dirty="0"/>
              <a:t>([1, 2, 3, 4], </a:t>
            </a:r>
            <a:r>
              <a:rPr lang="en-US" altLang="ko-KR" sz="1400" dirty="0" err="1"/>
              <a:t>dtype</a:t>
            </a:r>
            <a:r>
              <a:rPr lang="en-US" altLang="ko-KR" sz="1400" dirty="0"/>
              <a:t>='float32')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# </a:t>
            </a:r>
            <a:r>
              <a:rPr lang="ko-KR" altLang="en-US" sz="1400" dirty="0"/>
              <a:t>리스트를 중첩하면 다차원 배열이 됨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 err="1"/>
              <a:t>np.array</a:t>
            </a:r>
            <a:r>
              <a:rPr lang="en-US" altLang="ko-KR" sz="1400" dirty="0"/>
              <a:t>([range(</a:t>
            </a:r>
            <a:r>
              <a:rPr lang="en-US" altLang="ko-KR" sz="1400" dirty="0" err="1"/>
              <a:t>i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 + 3) for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 in [2, 4, 6]])</a:t>
            </a: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A7CE1868-3A51-4BBA-9398-CA111C9A95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51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10"/>
    </mc:Choice>
    <mc:Fallback xmlns="">
      <p:transition spd="slow" advTm="27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BC5071-7DDA-4124-8698-714A7C4A5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표준 </a:t>
            </a:r>
            <a:r>
              <a:rPr lang="en-US" altLang="ko-KR" dirty="0" err="1"/>
              <a:t>numpy</a:t>
            </a:r>
            <a:r>
              <a:rPr lang="ko-KR" altLang="en-US" dirty="0"/>
              <a:t> 데이터 타입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74BDA90-BCE4-4251-A6A6-F4F6C7A1E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6C06912-E25C-423D-AD9D-BB0F965D1B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2777" y="937805"/>
            <a:ext cx="5846445" cy="5417820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C8C6A3FA-4D82-40D2-AFAA-D940AAD156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2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78"/>
    </mc:Choice>
    <mc:Fallback xmlns="">
      <p:transition spd="slow" advTm="8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5BC66C-902C-4335-8FFA-6CBD30C98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넘파이</a:t>
            </a:r>
            <a:r>
              <a:rPr lang="ko-KR" altLang="en-US" dirty="0"/>
              <a:t> 배열</a:t>
            </a:r>
            <a:r>
              <a:rPr lang="en-US" altLang="ko-KR" dirty="0"/>
              <a:t>(array) </a:t>
            </a:r>
            <a:r>
              <a:rPr lang="ko-KR" altLang="en-US" dirty="0"/>
              <a:t>접근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D2E48C-D617-4BF7-9EF2-97E81963C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2653" y="914400"/>
            <a:ext cx="5373757" cy="5486399"/>
          </a:xfrm>
          <a:ln>
            <a:solidFill>
              <a:srgbClr val="00B0F0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1400" b="1" dirty="0"/>
              <a:t># array</a:t>
            </a:r>
            <a:r>
              <a:rPr lang="ko-KR" altLang="en-US" sz="1400" b="1" dirty="0"/>
              <a:t> 인덱싱 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하나의 요소에 접근하기 </a:t>
            </a:r>
            <a:endParaRPr lang="en-US" altLang="ko-KR" sz="1400" b="1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x1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x1[0]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x1[4]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x1[-1]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x1[-2]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x2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x2[0, 0]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x2[2, 0]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x2[2, -1]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x2[0, 0] = 12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x2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x1[0] = 3.14159  # </a:t>
            </a:r>
            <a:r>
              <a:rPr lang="ko-KR" altLang="en-US" sz="1400" dirty="0"/>
              <a:t>이 값의 소수점 이하는 잘릴 것입니다</a:t>
            </a:r>
            <a:r>
              <a:rPr lang="en-US" altLang="ko-KR" sz="1400" dirty="0"/>
              <a:t>!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x1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06E5D7-D3C9-48BB-8B92-53A946F0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8A7AE6F-68ED-4C78-83CB-EE2909AF5A5A}"/>
              </a:ext>
            </a:extLst>
          </p:cNvPr>
          <p:cNvSpPr txBox="1">
            <a:spLocks/>
          </p:cNvSpPr>
          <p:nvPr/>
        </p:nvSpPr>
        <p:spPr>
          <a:xfrm>
            <a:off x="476849" y="1518028"/>
            <a:ext cx="5874256" cy="3821941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rgbClr val="FF33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1400" b="1" dirty="0"/>
              <a:t># </a:t>
            </a:r>
            <a:r>
              <a:rPr lang="en-US" altLang="ko-KR" sz="1400" b="1" dirty="0" err="1"/>
              <a:t>numpy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array</a:t>
            </a:r>
            <a:r>
              <a:rPr lang="ko-KR" altLang="en-US" sz="1400" b="1" dirty="0"/>
              <a:t> 속성 지정</a:t>
            </a:r>
            <a:endParaRPr lang="en-US" altLang="ko-KR" sz="1400" b="1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import </a:t>
            </a:r>
            <a:r>
              <a:rPr lang="en-US" altLang="ko-KR" sz="1400" dirty="0" err="1"/>
              <a:t>numpy</a:t>
            </a:r>
            <a:r>
              <a:rPr lang="en-US" altLang="ko-KR" sz="1400" dirty="0"/>
              <a:t> as np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 err="1"/>
              <a:t>np.random.seed</a:t>
            </a:r>
            <a:r>
              <a:rPr lang="en-US" altLang="ko-KR" sz="1400" dirty="0"/>
              <a:t>(0)  # seed for reproducibility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x1 = </a:t>
            </a:r>
            <a:r>
              <a:rPr lang="en-US" altLang="ko-KR" sz="1400" dirty="0" err="1"/>
              <a:t>np.random.randint</a:t>
            </a:r>
            <a:r>
              <a:rPr lang="en-US" altLang="ko-KR" sz="1400" dirty="0"/>
              <a:t>(10, size=6)  # 1</a:t>
            </a:r>
            <a:r>
              <a:rPr lang="ko-KR" altLang="en-US" sz="1400" dirty="0"/>
              <a:t>차원 </a:t>
            </a:r>
            <a:r>
              <a:rPr lang="en-US" altLang="ko-KR" sz="1400" dirty="0"/>
              <a:t>array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x2 = </a:t>
            </a:r>
            <a:r>
              <a:rPr lang="en-US" altLang="ko-KR" sz="1400" dirty="0" err="1"/>
              <a:t>np.random.randint</a:t>
            </a:r>
            <a:r>
              <a:rPr lang="en-US" altLang="ko-KR" sz="1400" dirty="0"/>
              <a:t>(10, size=(3, 4))  # 2</a:t>
            </a:r>
            <a:r>
              <a:rPr lang="ko-KR" altLang="en-US" sz="1400" dirty="0"/>
              <a:t>차원 </a:t>
            </a:r>
            <a:r>
              <a:rPr lang="en-US" altLang="ko-KR" sz="1400" dirty="0"/>
              <a:t>array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x3 = </a:t>
            </a:r>
            <a:r>
              <a:rPr lang="en-US" altLang="ko-KR" sz="1400" dirty="0" err="1"/>
              <a:t>np.random.randint</a:t>
            </a:r>
            <a:r>
              <a:rPr lang="en-US" altLang="ko-KR" sz="1400" dirty="0"/>
              <a:t>(10, size=(3, 4, 5))  # 3</a:t>
            </a:r>
            <a:r>
              <a:rPr lang="ko-KR" altLang="en-US" sz="1400" dirty="0"/>
              <a:t>차원 </a:t>
            </a:r>
            <a:r>
              <a:rPr lang="en-US" altLang="ko-KR" sz="1400" dirty="0"/>
              <a:t>array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print("x3 </a:t>
            </a:r>
            <a:r>
              <a:rPr lang="en-US" altLang="ko-KR" sz="1400" dirty="0" err="1"/>
              <a:t>ndim</a:t>
            </a:r>
            <a:r>
              <a:rPr lang="en-US" altLang="ko-KR" sz="1400" dirty="0"/>
              <a:t>: ", x3.ndim)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print("x3 shape:", x3.shape)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print("x3 size: ", x3.size)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print("</a:t>
            </a:r>
            <a:r>
              <a:rPr lang="en-US" altLang="ko-KR" sz="1400" dirty="0" err="1"/>
              <a:t>dtype</a:t>
            </a:r>
            <a:r>
              <a:rPr lang="en-US" altLang="ko-KR" sz="1400" dirty="0"/>
              <a:t>:", x3.dtype)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print("</a:t>
            </a:r>
            <a:r>
              <a:rPr lang="en-US" altLang="ko-KR" sz="1400" dirty="0" err="1"/>
              <a:t>itemsize</a:t>
            </a:r>
            <a:r>
              <a:rPr lang="en-US" altLang="ko-KR" sz="1400" dirty="0"/>
              <a:t>:", x3.itemsize, "bytes")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print("</a:t>
            </a:r>
            <a:r>
              <a:rPr lang="en-US" altLang="ko-KR" sz="1400" dirty="0" err="1"/>
              <a:t>nbytes</a:t>
            </a:r>
            <a:r>
              <a:rPr lang="en-US" altLang="ko-KR" sz="1400" dirty="0"/>
              <a:t>:", x3.nbytes, "bytes")</a:t>
            </a:r>
          </a:p>
        </p:txBody>
      </p: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16B1C175-1F3B-4D90-8D87-8E1C2ECB0F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640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693"/>
    </mc:Choice>
    <mc:Fallback xmlns="">
      <p:transition spd="slow" advTm="526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5BC66C-902C-4335-8FFA-6CBD30C98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 </a:t>
            </a:r>
            <a:r>
              <a:rPr lang="ko-KR" altLang="en-US" dirty="0" err="1"/>
              <a:t>슬라이싱</a:t>
            </a:r>
            <a:r>
              <a:rPr lang="en-US" altLang="ko-KR" dirty="0"/>
              <a:t>(array</a:t>
            </a:r>
            <a:r>
              <a:rPr lang="ko-KR" altLang="en-US" dirty="0"/>
              <a:t> </a:t>
            </a:r>
            <a:r>
              <a:rPr lang="en-US" altLang="ko-KR" dirty="0"/>
              <a:t>slicing)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D2E48C-D617-4BF7-9EF2-97E81963C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2653" y="1047750"/>
            <a:ext cx="5373757" cy="5486399"/>
          </a:xfrm>
          <a:ln>
            <a:solidFill>
              <a:srgbClr val="00B0F0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1400" b="1" dirty="0"/>
              <a:t># </a:t>
            </a:r>
            <a:r>
              <a:rPr lang="ko-KR" altLang="en-US" sz="1400" b="1" dirty="0"/>
              <a:t>다차원 </a:t>
            </a:r>
            <a:r>
              <a:rPr lang="en-US" altLang="ko-KR" sz="1400" b="1" dirty="0"/>
              <a:t>subarray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x2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x2[:2, :3]  # 2</a:t>
            </a:r>
            <a:r>
              <a:rPr lang="ko-KR" altLang="en-US" sz="1400" dirty="0"/>
              <a:t>행</a:t>
            </a:r>
            <a:r>
              <a:rPr lang="en-US" altLang="ko-KR" sz="1400" dirty="0"/>
              <a:t>, 3</a:t>
            </a:r>
            <a:r>
              <a:rPr lang="ko-KR" altLang="en-US" sz="1400" dirty="0"/>
              <a:t>열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x2[:3, ::2]  # </a:t>
            </a:r>
            <a:r>
              <a:rPr lang="ko-KR" altLang="en-US" sz="1400" dirty="0"/>
              <a:t>모든 행</a:t>
            </a:r>
            <a:r>
              <a:rPr lang="en-US" altLang="ko-KR" sz="1400" dirty="0"/>
              <a:t>, </a:t>
            </a:r>
            <a:r>
              <a:rPr lang="ko-KR" altLang="en-US" sz="1400" dirty="0"/>
              <a:t>하나 건너 열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x2[::-1, ::-1]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print(x2[:, 0])  # x2</a:t>
            </a:r>
            <a:r>
              <a:rPr lang="ko-KR" altLang="en-US" sz="1400" dirty="0"/>
              <a:t>의 첫 열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print(x2[0, :])  # x2</a:t>
            </a:r>
            <a:r>
              <a:rPr lang="ko-KR" altLang="en-US" sz="1400" dirty="0"/>
              <a:t>의 </a:t>
            </a:r>
            <a:r>
              <a:rPr lang="ko-KR" altLang="en-US" sz="1400" dirty="0" err="1"/>
              <a:t>첫행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print(x2[0])  # x2[0, :]</a:t>
            </a:r>
            <a:r>
              <a:rPr lang="ko-KR" altLang="en-US" sz="1400" dirty="0"/>
              <a:t>와 동일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print(x2)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fr-FR" altLang="ko-KR" sz="1400" dirty="0"/>
              <a:t>x2_sub = x2[:2, :2]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altLang="ko-KR" sz="1400" dirty="0"/>
              <a:t>print(x2_sub)</a:t>
            </a:r>
          </a:p>
          <a:p>
            <a:pPr marL="0" indent="0">
              <a:spcBef>
                <a:spcPts val="0"/>
              </a:spcBef>
              <a:buNone/>
            </a:pPr>
            <a:endParaRPr lang="fr-FR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fr-FR" altLang="ko-KR" sz="1400" dirty="0"/>
              <a:t>x2_sub[0, 0] = 99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altLang="ko-KR" sz="1400" dirty="0"/>
              <a:t>print(x2_sub)</a:t>
            </a:r>
          </a:p>
          <a:p>
            <a:pPr marL="0" indent="0">
              <a:spcBef>
                <a:spcPts val="0"/>
              </a:spcBef>
              <a:buNone/>
            </a:pPr>
            <a:endParaRPr lang="fr-FR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print(x2)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06E5D7-D3C9-48BB-8B92-53A946F0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6C740-F6C6-4638-A784-0AEBA7F1170C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8A7AE6F-68ED-4C78-83CB-EE2909AF5A5A}"/>
              </a:ext>
            </a:extLst>
          </p:cNvPr>
          <p:cNvSpPr txBox="1">
            <a:spLocks/>
          </p:cNvSpPr>
          <p:nvPr/>
        </p:nvSpPr>
        <p:spPr>
          <a:xfrm>
            <a:off x="476849" y="1651379"/>
            <a:ext cx="5874256" cy="4882770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rgbClr val="FF33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1400" b="1" dirty="0"/>
              <a:t># </a:t>
            </a:r>
            <a:r>
              <a:rPr lang="ko-KR" altLang="en-US" sz="1400" b="1" dirty="0"/>
              <a:t>배열 </a:t>
            </a:r>
            <a:r>
              <a:rPr lang="ko-KR" altLang="en-US" sz="1400" b="1" dirty="0" err="1"/>
              <a:t>슬라이싱</a:t>
            </a:r>
            <a:r>
              <a:rPr lang="en-US" altLang="ko-KR" sz="1400" b="1" dirty="0"/>
              <a:t>(slicing) : subarray</a:t>
            </a:r>
            <a:r>
              <a:rPr lang="ko-KR" altLang="en-US" sz="1400" b="1" dirty="0"/>
              <a:t>에 접근하기 </a:t>
            </a:r>
            <a:endParaRPr lang="en-US" altLang="ko-KR" sz="1400" b="1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b="1" dirty="0"/>
              <a:t># </a:t>
            </a:r>
            <a:r>
              <a:rPr lang="ko-KR" altLang="ko-KR" sz="1400" b="1" dirty="0" err="1"/>
              <a:t>x</a:t>
            </a:r>
            <a:r>
              <a:rPr lang="ko-KR" altLang="ko-KR" sz="1400" b="1" dirty="0"/>
              <a:t>[</a:t>
            </a:r>
            <a:r>
              <a:rPr lang="ko-KR" altLang="ko-KR" sz="1400" b="1" dirty="0" err="1"/>
              <a:t>start:stop:step</a:t>
            </a:r>
            <a:r>
              <a:rPr lang="ko-KR" altLang="ko-KR" sz="1400" b="1" dirty="0"/>
              <a:t>]</a:t>
            </a:r>
            <a:r>
              <a:rPr lang="en-US" altLang="ko-KR" sz="1400" b="1" dirty="0"/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# default start=0, stop=</a:t>
            </a:r>
            <a:r>
              <a:rPr lang="en-US" altLang="ko-KR" sz="1400" i="1" dirty="0"/>
              <a:t>size of dimension</a:t>
            </a:r>
            <a:r>
              <a:rPr lang="en-US" altLang="ko-KR" sz="1400" dirty="0"/>
              <a:t>, step=1 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b="1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 = </a:t>
            </a:r>
            <a:r>
              <a:rPr lang="en-US" altLang="ko-KR" sz="1400" dirty="0" err="1"/>
              <a:t>np.arange</a:t>
            </a:r>
            <a:r>
              <a:rPr lang="en-US" altLang="ko-KR" sz="1400" dirty="0"/>
              <a:t>(10)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x[:5]  # </a:t>
            </a:r>
            <a:r>
              <a:rPr lang="ko-KR" altLang="en-US" sz="1400" dirty="0"/>
              <a:t>처음 다섯 개 원소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x[5:]  # 5</a:t>
            </a:r>
            <a:r>
              <a:rPr lang="ko-KR" altLang="en-US" sz="1400" dirty="0"/>
              <a:t>번 인덱스 다음 원소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x[4:7]  # </a:t>
            </a:r>
            <a:r>
              <a:rPr lang="ko-KR" altLang="en-US" sz="1400" dirty="0"/>
              <a:t>하위 </a:t>
            </a:r>
            <a:r>
              <a:rPr lang="en-US" altLang="ko-KR" sz="1400" dirty="0"/>
              <a:t>array</a:t>
            </a:r>
            <a:r>
              <a:rPr lang="ko-KR" altLang="en-US" sz="1400" dirty="0"/>
              <a:t>의 가운데 부분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x[::2]  # </a:t>
            </a:r>
            <a:r>
              <a:rPr lang="ko-KR" altLang="en-US" sz="1400" dirty="0"/>
              <a:t>하나 건너  원소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x[1::2]  # 1</a:t>
            </a:r>
            <a:r>
              <a:rPr lang="ko-KR" altLang="en-US" sz="1400" dirty="0"/>
              <a:t>번 </a:t>
            </a:r>
            <a:r>
              <a:rPr lang="ko-KR" altLang="en-US" sz="1400" dirty="0" err="1"/>
              <a:t>인텍스부터</a:t>
            </a:r>
            <a:r>
              <a:rPr lang="ko-KR" altLang="en-US" sz="1400" dirty="0"/>
              <a:t> 하나 건너 원소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x[::-1]  # </a:t>
            </a:r>
            <a:r>
              <a:rPr lang="ko-KR" altLang="en-US" sz="1400" dirty="0"/>
              <a:t>모든 원소의 역순</a:t>
            </a: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14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400" dirty="0"/>
              <a:t>x[5::-2]  # 5</a:t>
            </a:r>
            <a:r>
              <a:rPr lang="ko-KR" altLang="en-US" sz="1400" dirty="0"/>
              <a:t>번 </a:t>
            </a:r>
            <a:r>
              <a:rPr lang="ko-KR" altLang="en-US" sz="1400" dirty="0" err="1"/>
              <a:t>인텍스로부터</a:t>
            </a:r>
            <a:r>
              <a:rPr lang="ko-KR" altLang="en-US" sz="1400" dirty="0"/>
              <a:t> 역순으로 하나 건너서</a:t>
            </a:r>
            <a:endParaRPr lang="ko-KR" altLang="ko-KR" sz="1400" dirty="0"/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9CED2DAB-4D5D-4A73-9304-1A322BA617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11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16"/>
    </mc:Choice>
    <mc:Fallback xmlns="">
      <p:transition spd="slow" advTm="42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5.1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6726</TotalTime>
  <Words>3098</Words>
  <Application>Microsoft Office PowerPoint</Application>
  <PresentationFormat>와이드스크린</PresentationFormat>
  <Paragraphs>430</Paragraphs>
  <Slides>12</Slides>
  <Notes>12</Notes>
  <HiddenSlides>0</HiddenSlides>
  <MMClips>11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Arial Unicode MS</vt:lpstr>
      <vt:lpstr>a펜고딕L</vt:lpstr>
      <vt:lpstr>Menlo</vt:lpstr>
      <vt:lpstr>맑은 고딕</vt:lpstr>
      <vt:lpstr>Arial</vt:lpstr>
      <vt:lpstr>Courier New</vt:lpstr>
      <vt:lpstr>Wingdings</vt:lpstr>
      <vt:lpstr>Office 테마</vt:lpstr>
      <vt:lpstr>Lab2 파이썬 라이브러리 numpy</vt:lpstr>
      <vt:lpstr>참고서적</vt:lpstr>
      <vt:lpstr>넘파이 numpy (numerical python)</vt:lpstr>
      <vt:lpstr>numpy 설치</vt:lpstr>
      <vt:lpstr>리스트(list)와 배열(array)</vt:lpstr>
      <vt:lpstr>배열(array) 만들기</vt:lpstr>
      <vt:lpstr>표준 numpy 데이터 타입</vt:lpstr>
      <vt:lpstr>넘파이 배열(array) 접근</vt:lpstr>
      <vt:lpstr>배열 슬라이싱(array slicing)</vt:lpstr>
      <vt:lpstr>배열 재구조화</vt:lpstr>
      <vt:lpstr>넘파이 함수</vt:lpstr>
      <vt:lpstr>(Lab2) 미분 정의를 이용하는 간단한 미분계산  Simple Derivative Solver using Definition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 데이터사이언스</dc:title>
  <dc:creator>mysung</dc:creator>
  <cp:lastModifiedBy>mysung</cp:lastModifiedBy>
  <cp:revision>1177</cp:revision>
  <cp:lastPrinted>2020-03-14T07:51:46Z</cp:lastPrinted>
  <dcterms:created xsi:type="dcterms:W3CDTF">2020-01-12T05:25:44Z</dcterms:created>
  <dcterms:modified xsi:type="dcterms:W3CDTF">2021-03-09T06:48:12Z</dcterms:modified>
</cp:coreProperties>
</file>